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99"/>
    <a:srgbClr val="003464"/>
    <a:srgbClr val="004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167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005745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29115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81258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7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7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31749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7425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22533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9474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04814059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73123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29193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92868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82163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55603598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46049877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7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7425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med">
    <p:wipe dir="d"/>
  </p:transition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aksheng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784350"/>
          </a:xfrm>
        </p:spPr>
        <p:txBody>
          <a:bodyPr tIns="2116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АЗБУКА ВОСПИТАНИЯ</a:t>
            </a:r>
            <a:r>
              <a:rPr lang="en-US" sz="1800" smtClean="0">
                <a:solidFill>
                  <a:srgbClr val="003464"/>
                </a:solidFill>
              </a:rPr>
              <a:t/>
            </a:r>
            <a:br>
              <a:rPr lang="en-US" sz="1800" smtClean="0">
                <a:solidFill>
                  <a:srgbClr val="003464"/>
                </a:solidFill>
              </a:rPr>
            </a:br>
            <a:r>
              <a:rPr lang="en-US" sz="1800" smtClean="0">
                <a:solidFill>
                  <a:srgbClr val="003464"/>
                </a:solidFill>
              </a:rPr>
              <a:t/>
            </a:r>
            <a:br>
              <a:rPr lang="en-US" sz="1800" smtClean="0">
                <a:solidFill>
                  <a:srgbClr val="003464"/>
                </a:solidFill>
              </a:rPr>
            </a:br>
            <a:r>
              <a:rPr lang="ru-RU" smtClean="0">
                <a:solidFill>
                  <a:srgbClr val="006699"/>
                </a:solidFill>
              </a:rPr>
              <a:t>СОВЕТЫ РОДИТЕЛЯМ</a:t>
            </a:r>
            <a:r>
              <a:rPr lang="ru-RU" smtClean="0">
                <a:solidFill>
                  <a:srgbClr val="004586"/>
                </a:solidFill>
              </a:rPr>
              <a:t/>
            </a:r>
            <a:br>
              <a:rPr lang="ru-RU" smtClean="0">
                <a:solidFill>
                  <a:srgbClr val="004586"/>
                </a:solidFill>
              </a:rPr>
            </a:br>
            <a:endParaRPr lang="en-US" smtClean="0">
              <a:solidFill>
                <a:srgbClr val="004586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9012" cy="5178425"/>
          </a:xfrm>
        </p:spPr>
        <p:txBody>
          <a:bodyPr tIns="15120" anchor="ctr"/>
          <a:lstStyle/>
          <a:p>
            <a:pPr eaLnBrk="1">
              <a:buFont typeface="Times New Roman" pitchFamily="16" charset="0"/>
              <a:buNone/>
            </a:pPr>
            <a:endParaRPr lang="ru-RU" smtClean="0"/>
          </a:p>
        </p:txBody>
      </p:sp>
      <p:pic>
        <p:nvPicPr>
          <p:cNvPr id="4101" name="Picture 5" descr="C:\Users\Татьяна\Desktop\1340798079_keprru-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7188" y="2065338"/>
            <a:ext cx="4071937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741363" y="1279525"/>
            <a:ext cx="8607425" cy="2643188"/>
          </a:xfrm>
        </p:spPr>
        <p:txBody>
          <a:bodyPr/>
          <a:lstStyle/>
          <a:p>
            <a:pPr eaLnBrk="1"/>
            <a:r>
              <a:rPr lang="ru-RU" smtClean="0">
                <a:solidFill>
                  <a:srgbClr val="003464"/>
                </a:solidFill>
              </a:rPr>
              <a:t>Список используемых источников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 </a:t>
            </a:r>
            <a:br>
              <a:rPr lang="ru-RU" smtClean="0"/>
            </a:br>
            <a:r>
              <a:rPr lang="ru-RU" smtClean="0">
                <a:solidFill>
                  <a:srgbClr val="006699"/>
                </a:solidFill>
              </a:rPr>
              <a:t>Кэпрару Э., Кэпрару Г. Мать и дитя.- М.: Медицинское издательство (перевод с румынского), 1987. - 117с.</a:t>
            </a:r>
            <a:br>
              <a:rPr lang="ru-RU" smtClean="0">
                <a:solidFill>
                  <a:srgbClr val="006699"/>
                </a:solidFill>
              </a:rPr>
            </a:br>
            <a:r>
              <a:rPr lang="ru-RU" smtClean="0">
                <a:solidFill>
                  <a:srgbClr val="003464"/>
                </a:solidFill>
                <a:hlinkClick r:id="rId2"/>
              </a:rPr>
              <a:t>http://pakshenga.ru</a:t>
            </a:r>
            <a:r>
              <a:rPr lang="ru-RU" smtClean="0">
                <a:solidFill>
                  <a:srgbClr val="006699"/>
                </a:solidFill>
              </a:rPr>
              <a:t/>
            </a:r>
            <a:br>
              <a:rPr lang="ru-RU" smtClean="0">
                <a:solidFill>
                  <a:srgbClr val="006699"/>
                </a:solidFill>
              </a:rPr>
            </a:br>
            <a:r>
              <a:rPr lang="ru-RU" smtClean="0">
                <a:solidFill>
                  <a:srgbClr val="006699"/>
                </a:solidFill>
              </a:rPr>
              <a:t>http://www.vseodetishkax.ru</a:t>
            </a:r>
            <a:br>
              <a:rPr lang="ru-RU" smtClean="0">
                <a:solidFill>
                  <a:srgbClr val="006699"/>
                </a:solidFill>
              </a:rPr>
            </a:br>
            <a:r>
              <a:rPr lang="ru-RU" smtClean="0">
                <a:solidFill>
                  <a:srgbClr val="006699"/>
                </a:solidFill>
              </a:rPr>
              <a:t>http://litvik.ru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741363" y="4208463"/>
            <a:ext cx="8607425" cy="2654300"/>
          </a:xfrm>
        </p:spPr>
        <p:txBody>
          <a:bodyPr/>
          <a:lstStyle/>
          <a:p>
            <a:pPr algn="ctr"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3464"/>
                </a:solidFill>
              </a:rPr>
              <a:t>Презентацию выполнила: </a:t>
            </a:r>
          </a:p>
          <a:p>
            <a:pPr algn="ctr"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3464"/>
                </a:solidFill>
              </a:rPr>
              <a:t>студентка 1 курса                                                                                                                                           группа 114 / ППД                                                                                                                                                     заочное отделение                                                                                                                                                     Чеснокова     Т.А.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1625"/>
            <a:ext cx="9036050" cy="835025"/>
          </a:xfrm>
        </p:spPr>
        <p:txBody>
          <a:bodyPr tIns="17640"/>
          <a:lstStyle/>
          <a:p>
            <a:pPr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Дети – это самая главная семейная ценность.</a:t>
            </a:r>
            <a:endParaRPr lang="en-US" sz="2800" i="1" smtClean="0">
              <a:solidFill>
                <a:srgbClr val="00346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Содержимое 5"/>
          <p:cNvSpPr>
            <a:spLocks noGrp="1"/>
          </p:cNvSpPr>
          <p:nvPr>
            <p:ph idx="1"/>
          </p:nvPr>
        </p:nvSpPr>
        <p:spPr>
          <a:xfrm>
            <a:off x="3941763" y="1708150"/>
            <a:ext cx="5635625" cy="5045075"/>
          </a:xfrm>
        </p:spPr>
        <p:txBody>
          <a:bodyPr/>
          <a:lstStyle/>
          <a:p>
            <a:pPr eaLnBrk="1">
              <a:buFont typeface="Times New Roman" pitchFamily="16" charset="0"/>
              <a:buNone/>
            </a:pPr>
            <a:endParaRPr lang="ru-RU" smtClean="0">
              <a:solidFill>
                <a:srgbClr val="FFFF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04825" y="2422525"/>
            <a:ext cx="3316288" cy="4330700"/>
          </a:xfrm>
        </p:spPr>
        <p:txBody>
          <a:bodyPr/>
          <a:lstStyle/>
          <a:p>
            <a:pPr algn="ctr" eaLnBrk="1"/>
            <a:r>
              <a:rPr lang="ru-RU" sz="2400" b="1" smtClean="0">
                <a:solidFill>
                  <a:srgbClr val="006699"/>
                </a:solidFill>
              </a:rPr>
              <a:t>Родители должны привить своим детям с самого раннего возраста такие общекультурные ценности, что бы они росли счастливыми, свободными, уверенными в себе, трудолюбивыми, воспитанными, творческими. </a:t>
            </a:r>
          </a:p>
          <a:p>
            <a:pPr eaLnBrk="1"/>
            <a:endParaRPr lang="ru-RU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682625" y="1350963"/>
            <a:ext cx="867727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</a:pPr>
            <a:endParaRPr lang="ru-RU" sz="1000">
              <a:solidFill>
                <a:srgbClr val="000000"/>
              </a:solidFill>
            </a:endParaRPr>
          </a:p>
        </p:txBody>
      </p:sp>
      <p:pic>
        <p:nvPicPr>
          <p:cNvPr id="5125" name="Picture 5" descr="C:\Users\Татьяна\Desktop\Чеснокова Т.А.114 группа\таня картинки\60343829_1276592572_deti_v_krug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5938" y="2208213"/>
            <a:ext cx="528637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5121" grpId="1"/>
      <p:bldP spid="7" grpId="0" build="p"/>
      <p:bldP spid="7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993775"/>
            <a:ext cx="8609012" cy="2857500"/>
          </a:xfrm>
        </p:spPr>
        <p:txBody>
          <a:bodyPr tIns="21168"/>
          <a:lstStyle/>
          <a:p>
            <a:pPr eaLnBrk="1"/>
            <a:r>
              <a:rPr lang="ru-RU" sz="2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• Люби своего ребенка!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 </a:t>
            </a:r>
            <a:r>
              <a:rPr lang="ru-RU" smtClean="0">
                <a:solidFill>
                  <a:srgbClr val="006699"/>
                </a:solidFill>
              </a:rPr>
              <a:t>Радуйся его присутствию, принимай его таким, каков он есть, не оскорбляй и не унижай его, не подрывай его уверенности в себе, не подвергай его несправедливому наказанию и не отказывай ему в своем доверии.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3636963"/>
            <a:ext cx="8609012" cy="3227387"/>
          </a:xfrm>
        </p:spPr>
        <p:txBody>
          <a:bodyPr tIns="15120" anchor="ctr"/>
          <a:lstStyle/>
          <a:p>
            <a:pPr algn="ctr" eaLnBrk="1">
              <a:buFont typeface="Arial" charset="0"/>
              <a:buChar char="•"/>
            </a:pPr>
            <a:r>
              <a:rPr lang="ru-RU" sz="2800" b="1" i="1" smtClean="0">
                <a:solidFill>
                  <a:srgbClr val="003464"/>
                </a:solidFill>
              </a:rPr>
              <a:t> </a:t>
            </a:r>
            <a:r>
              <a:rPr lang="ru-RU" sz="2800" b="1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Охраняй своего ребенка!</a:t>
            </a:r>
          </a:p>
          <a:p>
            <a:pPr algn="ctr" eaLnBrk="1">
              <a:buFont typeface="Times New Roman" pitchFamily="16" charset="0"/>
              <a:buNone/>
            </a:pPr>
            <a:endParaRPr lang="ru-RU" smtClean="0"/>
          </a:p>
          <a:p>
            <a:pPr algn="ctr"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6699"/>
                </a:solidFill>
              </a:rPr>
              <a:t>То есть защищай его от физических и душевных опасностей, даже, если потребуется, жертвуй  собственными интересами и рискуя жизнью.</a:t>
            </a:r>
          </a:p>
          <a:p>
            <a:pPr eaLnBrk="1">
              <a:buFont typeface="Times New Roman" pitchFamily="16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5" grpId="1"/>
      <p:bldP spid="6146" grpId="0" build="p" animBg="1"/>
      <p:bldP spid="6146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1625"/>
            <a:ext cx="9178925" cy="2549525"/>
          </a:xfrm>
        </p:spPr>
        <p:txBody>
          <a:bodyPr tIns="21168"/>
          <a:lstStyle/>
          <a:p>
            <a:pPr algn="ctr" eaLnBrk="1"/>
            <a:r>
              <a:rPr lang="ru-RU" smtClean="0"/>
              <a:t/>
            </a:r>
            <a:br>
              <a:rPr lang="ru-RU" smtClean="0"/>
            </a:br>
            <a:r>
              <a:rPr lang="ru-RU" sz="2800" i="1" smtClean="0"/>
              <a:t>• </a:t>
            </a:r>
            <a:r>
              <a:rPr lang="ru-RU" sz="2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Будь добрым примером для своего ребенка! </a:t>
            </a:r>
            <a:r>
              <a:rPr lang="ru-RU" sz="2800" i="1" smtClean="0"/>
              <a:t/>
            </a:r>
            <a:br>
              <a:rPr lang="ru-RU" sz="2800" i="1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       </a:t>
            </a:r>
            <a:r>
              <a:rPr lang="ru-RU" sz="2400" smtClean="0">
                <a:solidFill>
                  <a:srgbClr val="006699"/>
                </a:solidFill>
              </a:rPr>
              <a:t>Прививай  ему уважение к культуре своего народа, традиционным ценностям. Ребенку необходим такой домашний очаг, где семья дружна, где придерживаются идеалов любви, веры и надежды, ответственности за свое поведение.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3279775"/>
            <a:ext cx="3316288" cy="3473450"/>
          </a:xfrm>
        </p:spPr>
        <p:txBody>
          <a:bodyPr/>
          <a:lstStyle/>
          <a:p>
            <a:pPr algn="ctr" eaLnBrk="1">
              <a:buFont typeface="Arial" charset="0"/>
              <a:buChar char="•"/>
            </a:pPr>
            <a:r>
              <a:rPr lang="ru-RU" sz="2800" b="1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Играй  со своим ребенком! </a:t>
            </a:r>
          </a:p>
          <a:p>
            <a:pPr eaLnBrk="1"/>
            <a:endParaRPr lang="ru-RU" smtClean="0"/>
          </a:p>
          <a:p>
            <a:pPr algn="ctr" eaLnBrk="1"/>
            <a:r>
              <a:rPr lang="ru-RU" sz="2400" smtClean="0"/>
              <a:t> </a:t>
            </a:r>
            <a:r>
              <a:rPr lang="ru-RU" sz="2400" b="1" smtClean="0">
                <a:solidFill>
                  <a:srgbClr val="006699"/>
                </a:solidFill>
              </a:rPr>
              <a:t>Уделяй своему ребенку необходимое время. Принимай  его игры серьезно, взгляни на мир  Его глазами. </a:t>
            </a:r>
            <a:endParaRPr lang="ru-RU" b="1" smtClean="0">
              <a:solidFill>
                <a:srgbClr val="006699"/>
              </a:solidFill>
            </a:endParaRPr>
          </a:p>
        </p:txBody>
      </p:sp>
      <p:pic>
        <p:nvPicPr>
          <p:cNvPr id="8199" name="Picture 7" descr="C:\Users\Татьяна\Desktop\semeynaya-fotografiya-1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41763" y="3065463"/>
            <a:ext cx="5635625" cy="3929062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3" grpId="1"/>
      <p:bldP spid="8194" grpId="0" build="p"/>
      <p:bldP spid="8194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50838"/>
            <a:ext cx="8609012" cy="2928937"/>
          </a:xfrm>
        </p:spPr>
        <p:txBody>
          <a:bodyPr tIns="21168"/>
          <a:lstStyle/>
          <a:p>
            <a:pPr eaLnBrk="1"/>
            <a:r>
              <a:rPr lang="ru-RU" sz="2800" i="1" smtClean="0"/>
              <a:t/>
            </a:r>
            <a:br>
              <a:rPr lang="ru-RU" sz="2800" i="1" smtClean="0"/>
            </a:br>
            <a:r>
              <a:rPr lang="ru-RU" sz="2800" i="1" smtClean="0"/>
              <a:t/>
            </a:r>
            <a:br>
              <a:rPr lang="ru-RU" sz="2800" i="1" smtClean="0"/>
            </a:br>
            <a:r>
              <a:rPr lang="ru-RU" sz="28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• </a:t>
            </a:r>
            <a:r>
              <a:rPr lang="ru-RU" sz="2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Трудись со своим ребенком!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006699"/>
                </a:solidFill>
              </a:rPr>
              <a:t>Приучай его участвовать во всех работах по хозяйству дома и в группе детского сада, научи его нести ответственность за невыполнение своих обязанностей</a:t>
            </a:r>
            <a:r>
              <a:rPr lang="ru-RU" smtClean="0"/>
              <a:t>. </a:t>
            </a:r>
            <a:br>
              <a:rPr lang="ru-RU" smtClean="0"/>
            </a:br>
            <a:endParaRPr lang="ru-RU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3565525"/>
            <a:ext cx="8609012" cy="3571875"/>
          </a:xfrm>
        </p:spPr>
        <p:txBody>
          <a:bodyPr/>
          <a:lstStyle/>
          <a:p>
            <a:pPr algn="ctr" eaLnBrk="1">
              <a:buFont typeface="Times New Roman" pitchFamily="16" charset="0"/>
              <a:buNone/>
            </a:pPr>
            <a:r>
              <a:rPr lang="ru-RU" sz="2800" smtClean="0"/>
              <a:t>• </a:t>
            </a:r>
            <a:r>
              <a:rPr lang="ru-RU" sz="2800" b="1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Позволь ребенку приобретать жизненный опыт, пусть даже не безболезненно, </a:t>
            </a:r>
            <a:br>
              <a:rPr lang="ru-RU" sz="2800" b="1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 самостоятельно!</a:t>
            </a:r>
            <a:r>
              <a:rPr lang="ru-RU" sz="2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>
              <a:buFont typeface="Times New Roman" pitchFamily="16" charset="0"/>
              <a:buNone/>
            </a:pPr>
            <a:endParaRPr lang="ru-RU" smtClean="0"/>
          </a:p>
          <a:p>
            <a:pPr algn="ctr"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6699"/>
                </a:solidFill>
              </a:rPr>
              <a:t>Ребенок признает только такой опыт, который он пережил лично. Дай ему возможность накопить собственный опыт!</a:t>
            </a:r>
          </a:p>
          <a:p>
            <a:pPr eaLnBrk="1">
              <a:buFont typeface="Times New Roman" pitchFamily="16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7" grpId="1"/>
      <p:bldP spid="9218" grpId="0" build="p"/>
      <p:bldP spid="9218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50838"/>
            <a:ext cx="8609012" cy="3143250"/>
          </a:xfrm>
        </p:spPr>
        <p:txBody>
          <a:bodyPr tIns="21168"/>
          <a:lstStyle/>
          <a:p>
            <a:pPr eaLnBrk="1"/>
            <a:r>
              <a:rPr lang="ru-RU" sz="2800" i="1" smtClean="0"/>
              <a:t/>
            </a:r>
            <a:br>
              <a:rPr lang="ru-RU" sz="2800" i="1" smtClean="0"/>
            </a:br>
            <a:r>
              <a:rPr lang="ru-RU" sz="2800" i="1" smtClean="0">
                <a:solidFill>
                  <a:srgbClr val="003464"/>
                </a:solidFill>
              </a:rPr>
              <a:t>• </a:t>
            </a:r>
            <a:r>
              <a:rPr lang="ru-RU" sz="2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Покажи ребенку возможности и пределы человеческой свободы!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</a:t>
            </a:r>
            <a:r>
              <a:rPr lang="ru-RU" smtClean="0">
                <a:solidFill>
                  <a:srgbClr val="006699"/>
                </a:solidFill>
              </a:rPr>
              <a:t>Раскрой перед ребенком замечательные возможности развития и утверждения человеческой личности. Создавай ситуации борьбы мотивов.</a:t>
            </a:r>
            <a:br>
              <a:rPr lang="ru-RU" smtClean="0">
                <a:solidFill>
                  <a:srgbClr val="006699"/>
                </a:solidFill>
              </a:rPr>
            </a:br>
            <a:endParaRPr lang="ru-RU" smtClean="0">
              <a:solidFill>
                <a:srgbClr val="00669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3636963"/>
            <a:ext cx="8609012" cy="3227387"/>
          </a:xfrm>
        </p:spPr>
        <p:txBody>
          <a:bodyPr/>
          <a:lstStyle/>
          <a:p>
            <a:pPr algn="ctr" eaLnBrk="1">
              <a:buFont typeface="Times New Roman" pitchFamily="16" charset="0"/>
              <a:buNone/>
            </a:pPr>
            <a:endParaRPr lang="ru-RU" sz="2800" b="1" i="1" smtClean="0"/>
          </a:p>
          <a:p>
            <a:pPr algn="ctr" eaLnBrk="1">
              <a:buFont typeface="Arial" charset="0"/>
              <a:buChar char="•"/>
            </a:pPr>
            <a:r>
              <a:rPr lang="ru-RU" sz="2800" b="1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Приучай ребенка быть послушным!</a:t>
            </a:r>
          </a:p>
          <a:p>
            <a:pPr algn="ctr" eaLnBrk="1">
              <a:buFont typeface="Times New Roman" pitchFamily="16" charset="0"/>
              <a:buNone/>
            </a:pPr>
            <a:endParaRPr lang="ru-RU" smtClean="0"/>
          </a:p>
          <a:p>
            <a:pPr algn="ctr"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6699"/>
                </a:solidFill>
              </a:rPr>
              <a:t>Родители обязаны следить за поведением ребенка и направлять его таким образом, чтобы его поступки не причиняли ущерба ни ему самому, ни другим.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0241" grpId="1"/>
      <p:bldP spid="10242" grpId="0" build="p"/>
      <p:bldP spid="10242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350838"/>
            <a:ext cx="8607425" cy="2357437"/>
          </a:xfrm>
        </p:spPr>
        <p:txBody>
          <a:bodyPr/>
          <a:lstStyle/>
          <a:p>
            <a:pPr eaLnBrk="1"/>
            <a:r>
              <a:rPr lang="ru-RU" sz="2800" i="1" smtClean="0">
                <a:solidFill>
                  <a:srgbClr val="003464"/>
                </a:solidFill>
              </a:rPr>
              <a:t>• </a:t>
            </a:r>
            <a:r>
              <a:rPr lang="ru-RU" sz="2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Жди от ребенка только таких мнений и оценок, на какие он способен в соответствии с возрастом и собственным опытом! </a:t>
            </a:r>
            <a:r>
              <a:rPr lang="ru-RU" sz="2800" i="1" smtClean="0"/>
              <a:t/>
            </a:r>
            <a:br>
              <a:rPr lang="ru-RU" sz="2800" i="1" smtClean="0"/>
            </a:br>
            <a:endParaRPr lang="ru-RU" sz="2800" i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1363" y="3279775"/>
            <a:ext cx="8607425" cy="2786063"/>
          </a:xfrm>
        </p:spPr>
        <p:txBody>
          <a:bodyPr/>
          <a:lstStyle/>
          <a:p>
            <a:pPr algn="ctr"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6699"/>
                </a:solidFill>
              </a:rPr>
              <a:t>Ребенку требуется длительное время, пока он научится ориентироваться в этом  сложном мире. </a:t>
            </a:r>
            <a:br>
              <a:rPr lang="ru-RU" b="1" smtClean="0">
                <a:solidFill>
                  <a:srgbClr val="006699"/>
                </a:solidFill>
              </a:rPr>
            </a:br>
            <a:r>
              <a:rPr lang="ru-RU" b="1" smtClean="0">
                <a:solidFill>
                  <a:srgbClr val="006699"/>
                </a:solidFill>
              </a:rPr>
              <a:t>Помоги ему - научи соотносить причину и следствие своих поступков и жизненных обстоятельств. </a:t>
            </a:r>
          </a:p>
          <a:p>
            <a:pPr eaLnBrk="1">
              <a:buFont typeface="Times New Roman" pitchFamily="16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188" y="422275"/>
            <a:ext cx="8737600" cy="3143250"/>
          </a:xfrm>
        </p:spPr>
        <p:txBody>
          <a:bodyPr/>
          <a:lstStyle/>
          <a:p>
            <a:pPr eaLnBrk="1"/>
            <a:r>
              <a:rPr lang="ru-RU" sz="2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• Предоставляй ребенку возможность таких переживаний, которые будут иметь ценность воспоминаний!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006699"/>
                </a:solidFill>
              </a:rPr>
              <a:t>Ребенок «питается» переживаниями, которые дают ему возможность ознакомиться с жизнью других людей и с окружающим миром. В первую очередь, это -  совместные семейные традиции.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8434" name="Picture 2" descr="C:\Users\Татьяна\Desktop\Чеснокова Т.А.114 группа\таня картинки\13-21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54250" y="3279775"/>
            <a:ext cx="5792788" cy="403542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7425" cy="1581150"/>
          </a:xfrm>
        </p:spPr>
        <p:txBody>
          <a:bodyPr/>
          <a:lstStyle/>
          <a:p>
            <a:pPr eaLnBrk="1"/>
            <a:r>
              <a:rPr lang="ru-RU" sz="4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Счастья, радости, удачи</a:t>
            </a:r>
            <a:br>
              <a:rPr lang="ru-RU" sz="4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 воспитании детей!</a:t>
            </a:r>
            <a:r>
              <a:rPr lang="ru-RU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i="1" smtClean="0">
                <a:solidFill>
                  <a:srgbClr val="00346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mtClean="0"/>
          </a:p>
        </p:txBody>
      </p:sp>
      <p:pic>
        <p:nvPicPr>
          <p:cNvPr id="19458" name="Picture 2" descr="C:\Users\Татьяна\Desktop\Чеснокова Т.А.114 группа\таня картинки\x_eaeb642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68563" y="1993900"/>
            <a:ext cx="5357812" cy="5357813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4|2.7"/>
</p:tagLst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204</Words>
  <Application>Microsoft Office PowerPoint</Application>
  <PresentationFormat>Произвольный</PresentationFormat>
  <Paragraphs>27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АЗБУКА ВОСПИТАНИЯ  СОВЕТЫ РОДИТЕЛЯМ </vt:lpstr>
      <vt:lpstr>Дети – это самая главная семейная ценность.</vt:lpstr>
      <vt:lpstr>• Люби своего ребенка!     Радуйся его присутствию, принимай его таким, каков он есть, не оскорбляй и не унижай его, не подрывай его уверенности в себе, не подвергай его несправедливому наказанию и не отказывай ему в своем доверии.  </vt:lpstr>
      <vt:lpstr> • Будь добрым примером для своего ребенка!           Прививай  ему уважение к культуре своего народа, традиционным ценностям. Ребенку необходим такой домашний очаг, где семья дружна, где придерживаются идеалов любви, веры и надежды, ответственности за свое поведение.  </vt:lpstr>
      <vt:lpstr>  • Трудись со своим ребенком!   Приучай его участвовать во всех работах по хозяйству дома и в группе детского сада, научи его нести ответственность за невыполнение своих обязанностей.  </vt:lpstr>
      <vt:lpstr> • Покажи ребенку возможности и пределы человеческой свободы!    Раскрой перед ребенком замечательные возможности развития и утверждения человеческой личности. Создавай ситуации борьбы мотивов. </vt:lpstr>
      <vt:lpstr>• Жди от ребенка только таких мнений и оценок, на какие он способен в соответствии с возрастом и собственным опытом!  </vt:lpstr>
      <vt:lpstr>• Предоставляй ребенку возможность таких переживаний, которые будут иметь ценность воспоминаний!   Ребенок «питается» переживаниями, которые дают ему возможность ознакомиться с жизнью других людей и с окружающим миром. В первую очередь, это -  совместные семейные традиции. </vt:lpstr>
      <vt:lpstr>Счастья, радости, удачи  в воспитании детей! </vt:lpstr>
      <vt:lpstr>Список используемых источников   Кэпрару Э., Кэпрару Г. Мать и дитя.- М.: Медицинское издательство (перевод с румынского), 1987. - 117с. http://pakshenga.ru http://www.vseodetishkax.ru http://litvik.ru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ПРОСВЕЩЕНИЕ РОДИТЕЛЕЙ  ГЛАВЫ ИЗ КНИГИ “ МАТЬ И ДИТЯ” Э. КЭРПАРУ , Г. КЭРПАРУ   (ПЕРЕВОД С РУМЫНСКОГО)</dc:title>
  <dc:creator>Татьяна</dc:creator>
  <cp:lastModifiedBy>Electron</cp:lastModifiedBy>
  <cp:revision>61</cp:revision>
  <cp:lastPrinted>1601-01-01T00:00:00Z</cp:lastPrinted>
  <dcterms:created xsi:type="dcterms:W3CDTF">2013-03-26T10:32:10Z</dcterms:created>
  <dcterms:modified xsi:type="dcterms:W3CDTF">2019-03-19T05:54:59Z</dcterms:modified>
</cp:coreProperties>
</file>