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56" r:id="rId2"/>
    <p:sldId id="258" r:id="rId3"/>
    <p:sldId id="259" r:id="rId4"/>
    <p:sldId id="275" r:id="rId5"/>
    <p:sldId id="267" r:id="rId6"/>
    <p:sldId id="277" r:id="rId7"/>
    <p:sldId id="261" r:id="rId8"/>
    <p:sldId id="272" r:id="rId9"/>
    <p:sldId id="262" r:id="rId10"/>
    <p:sldId id="278" r:id="rId11"/>
    <p:sldId id="263" r:id="rId12"/>
    <p:sldId id="269" r:id="rId13"/>
    <p:sldId id="281" r:id="rId14"/>
    <p:sldId id="276" r:id="rId15"/>
    <p:sldId id="280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502" autoAdjust="0"/>
  </p:normalViewPr>
  <p:slideViewPr>
    <p:cSldViewPr>
      <p:cViewPr varScale="1">
        <p:scale>
          <a:sx n="101" d="100"/>
          <a:sy n="101" d="100"/>
        </p:scale>
        <p:origin x="-18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A7107-23B0-47E4-A76B-8A3B92F149B9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F60D8-9970-4CEA-B8CA-E5FB80D4D5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6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762000"/>
            <a:ext cx="5686400" cy="4572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effectLst>
                  <a:reflection blurRad="6350" stA="55000" endA="50" endPos="85000" dist="29997" dir="5400000" sy="-100000" algn="bl" rotWithShape="0"/>
                </a:effectLst>
              </a:rPr>
              <a:t/>
            </a:r>
            <a:br>
              <a:rPr lang="ru-RU" sz="3100" dirty="0" smtClean="0">
                <a:effectLst>
                  <a:reflection blurRad="6350" stA="55000" endA="50" endPos="85000" dist="29997" dir="5400000" sy="-100000" algn="bl" rotWithShape="0"/>
                </a:effectLst>
              </a:rPr>
            </a:br>
            <a:r>
              <a:rPr lang="ru-RU" sz="3100" dirty="0" smtClean="0">
                <a:effectLst>
                  <a:reflection blurRad="6350" stA="55000" endA="50" endPos="85000" dist="29997" dir="5400000" sy="-100000" algn="bl" rotWithShape="0"/>
                </a:effectLst>
              </a:rPr>
              <a:t/>
            </a:r>
            <a:br>
              <a:rPr lang="ru-RU" sz="3100" dirty="0" smtClean="0">
                <a:effectLst>
                  <a:reflection blurRad="6350" stA="55000" endA="50" endPos="85000" dist="29997" dir="5400000" sy="-100000" algn="bl" rotWithShape="0"/>
                </a:effectLst>
              </a:rPr>
            </a:br>
            <a:r>
              <a:rPr lang="ru-RU" sz="3100" dirty="0" smtClean="0">
                <a:effectLst>
                  <a:reflection blurRad="6350" stA="55000" endA="50" endPos="85000" dist="29997" dir="5400000" sy="-100000" algn="bl" rotWithShape="0"/>
                </a:effectLst>
              </a:rPr>
              <a:t/>
            </a:r>
            <a:br>
              <a:rPr lang="ru-RU" sz="3100" dirty="0" smtClean="0">
                <a:effectLst>
                  <a:reflection blurRad="6350" stA="55000" endA="50" endPos="85000" dist="29997" dir="5400000" sy="-100000" algn="bl" rotWithShape="0"/>
                </a:effectLst>
              </a:rPr>
            </a:br>
            <a:r>
              <a:rPr lang="ru-RU" sz="3100" dirty="0" smtClean="0">
                <a:effectLst>
                  <a:reflection blurRad="6350" stA="55000" endA="50" endPos="85000" dist="29997" dir="5400000" sy="-100000" algn="bl" rotWithShape="0"/>
                </a:effectLst>
              </a:rPr>
              <a:t/>
            </a:r>
            <a:br>
              <a:rPr lang="ru-RU" sz="3100" dirty="0" smtClean="0">
                <a:effectLst>
                  <a:reflection blurRad="6350" stA="55000" endA="50" endPos="85000" dist="29997" dir="5400000" sy="-100000" algn="bl" rotWithShape="0"/>
                </a:effectLst>
              </a:rPr>
            </a:br>
            <a:r>
              <a:rPr lang="ru-RU" sz="4400" dirty="0" smtClean="0">
                <a:effectLst>
                  <a:reflection blurRad="6350" stA="55000" endA="50" endPos="85000" dist="29997" dir="5400000" sy="-100000" algn="bl" rotWithShape="0"/>
                </a:effectLst>
              </a:rPr>
              <a:t/>
            </a:r>
            <a:br>
              <a:rPr lang="ru-RU" sz="4400" dirty="0" smtClean="0">
                <a:effectLst>
                  <a:reflection blurRad="6350" stA="55000" endA="50" endPos="85000" dist="29997" dir="5400000" sy="-100000" algn="bl" rotWithShape="0"/>
                </a:effectLst>
              </a:rPr>
            </a:br>
            <a:r>
              <a:rPr lang="ru-RU" sz="4400" dirty="0" smtClean="0">
                <a:effectLst>
                  <a:reflection blurRad="6350" stA="55000" endA="50" endPos="85000" dist="29997" dir="5400000" sy="-100000" algn="bl" rotWithShape="0"/>
                </a:effectLst>
              </a:rPr>
              <a:t>МАСТЕР - КЛАСС</a:t>
            </a:r>
            <a:endParaRPr lang="ru-RU" sz="4400" dirty="0"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ДОУ Детский сад «Сказка» г. </a:t>
            </a:r>
            <a:r>
              <a:rPr lang="ru-RU" sz="2400" dirty="0" err="1" smtClean="0"/>
              <a:t>Игарка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752600"/>
            <a:ext cx="6105872" cy="28007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«Сенсорное развитие детей через дидактические игры»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СЕНСОРИКА УМКА\IMG_20170301_1636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966266" cy="5449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3" descr="E:\СЕНСОРИКА УМКА\IMG_20170227_1627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176464" cy="4806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Структура дидактической игры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Дидактическая задача</a:t>
            </a:r>
          </a:p>
          <a:p>
            <a:r>
              <a:rPr lang="ru-RU" sz="3200" b="1" dirty="0" smtClean="0"/>
              <a:t>Игровая задача</a:t>
            </a:r>
          </a:p>
          <a:p>
            <a:r>
              <a:rPr lang="ru-RU" sz="3200" b="1" dirty="0" smtClean="0"/>
              <a:t>Игровые действия</a:t>
            </a:r>
          </a:p>
          <a:p>
            <a:r>
              <a:rPr lang="ru-RU" sz="3200" b="1" dirty="0" smtClean="0"/>
              <a:t>Правила игры</a:t>
            </a:r>
          </a:p>
          <a:p>
            <a:r>
              <a:rPr lang="ru-RU" sz="3200" b="1" dirty="0" smtClean="0"/>
              <a:t>Результат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433" y="4434974"/>
            <a:ext cx="8907028" cy="213378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СЕНСОРИКА УМКА\IMG_20170301_1635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500461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E:\СЕНСОРИКА УМКА\IMG_20170301_1635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51605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684076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Практическая часть. </a:t>
            </a:r>
            <a:br>
              <a:rPr lang="ru-RU" sz="3600" dirty="0" smtClean="0"/>
            </a:br>
            <a:r>
              <a:rPr lang="ru-RU" sz="3600" dirty="0" smtClean="0"/>
              <a:t>Игротека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1844824"/>
            <a:ext cx="6462464" cy="2448272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Чудесный мешочек.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Необычная мозаика.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Веселые прищепки.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Цветные ладошки.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Рисуем на манке.</a:t>
            </a: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chemeClr val="tx1"/>
                </a:solidFill>
              </a:rPr>
              <a:t>Динг</a:t>
            </a:r>
            <a:r>
              <a:rPr lang="ru-RU" sz="2400" dirty="0" smtClean="0">
                <a:solidFill>
                  <a:schemeClr val="tx1"/>
                </a:solidFill>
              </a:rPr>
              <a:t> Ринг</a:t>
            </a:r>
          </a:p>
          <a:p>
            <a:pPr marL="342900" indent="-342900">
              <a:buAutoNum type="arabicPeriod"/>
            </a:pP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008425"/>
            <a:ext cx="7920880" cy="18495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008112"/>
          </a:xfrm>
        </p:spPr>
        <p:txBody>
          <a:bodyPr/>
          <a:lstStyle/>
          <a:p>
            <a:pPr algn="ctr"/>
            <a:r>
              <a:rPr lang="ru-RU" b="1" dirty="0" smtClean="0"/>
              <a:t>Памятка для родителей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39604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Развивайте сенсорное </a:t>
            </a:r>
            <a:r>
              <a:rPr lang="ru-RU" smtClean="0"/>
              <a:t>восприятие </a:t>
            </a:r>
          </a:p>
          <a:p>
            <a:pPr>
              <a:buNone/>
            </a:pPr>
            <a:r>
              <a:rPr lang="ru-RU" smtClean="0"/>
              <a:t>и </a:t>
            </a:r>
            <a:r>
              <a:rPr lang="ru-RU" dirty="0" smtClean="0"/>
              <a:t>мелкую моторику  дошкольников.</a:t>
            </a:r>
          </a:p>
          <a:p>
            <a:r>
              <a:rPr lang="ru-RU" b="1" dirty="0" smtClean="0"/>
              <a:t>Вызывайте положительные эмоции </a:t>
            </a:r>
          </a:p>
          <a:p>
            <a:pPr>
              <a:buNone/>
            </a:pPr>
            <a:r>
              <a:rPr lang="ru-RU" b="1" dirty="0" smtClean="0"/>
              <a:t>у ребенка!</a:t>
            </a:r>
            <a:r>
              <a:rPr lang="ru-RU" dirty="0" smtClean="0"/>
              <a:t>     </a:t>
            </a:r>
          </a:p>
          <a:p>
            <a:r>
              <a:rPr lang="ru-RU" dirty="0" smtClean="0"/>
              <a:t>Употребляйте поощряющие слова и фразы, например: «Как интересно!», «Вот, здорово!», «Красота!» и т.д. </a:t>
            </a:r>
          </a:p>
          <a:p>
            <a:r>
              <a:rPr lang="ru-RU" b="1" dirty="0" smtClean="0"/>
              <a:t>Всегда занимайтесь и завершайте свои совместные занятия с ребенком в хорошем настроении.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Сказка\Desktop\festival-vystavka-pod-odnim-shanyrakom_Дет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05400"/>
            <a:ext cx="8905876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Рефлексия «</a:t>
            </a:r>
            <a:r>
              <a:rPr lang="ru-RU" sz="3200" b="1" dirty="0" err="1" smtClean="0"/>
              <a:t>Синквейн</a:t>
            </a:r>
            <a:r>
              <a:rPr lang="ru-RU" sz="3200" b="1" dirty="0" smtClean="0"/>
              <a:t>»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(личное отношение к мастер-классу)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r>
              <a:rPr lang="ru-RU" b="1" dirty="0" smtClean="0"/>
              <a:t>1. Существительное. Тема: </a:t>
            </a:r>
            <a:r>
              <a:rPr lang="ru-RU" b="1" dirty="0" err="1" smtClean="0"/>
              <a:t>Сенсорика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2. Два прилагательных.</a:t>
            </a:r>
          </a:p>
          <a:p>
            <a:r>
              <a:rPr lang="ru-RU" b="1" dirty="0" smtClean="0"/>
              <a:t>3. Три глагола.</a:t>
            </a:r>
          </a:p>
          <a:p>
            <a:r>
              <a:rPr lang="ru-RU" b="1" dirty="0" smtClean="0"/>
              <a:t>4. </a:t>
            </a:r>
            <a:r>
              <a:rPr lang="ru-RU" b="1" smtClean="0"/>
              <a:t>Фраза.</a:t>
            </a:r>
            <a:endParaRPr lang="ru-RU" b="1" dirty="0" smtClean="0"/>
          </a:p>
          <a:p>
            <a:r>
              <a:rPr lang="ru-RU" b="1" dirty="0" smtClean="0"/>
              <a:t>5. Слово-резюме.</a:t>
            </a:r>
          </a:p>
          <a:p>
            <a:endParaRPr lang="ru-RU" b="1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 Ваши пожелания!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иф анимация\!!! новые гифки\спасибо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336704" cy="64423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Актуальность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Сенсорное воспитание способствует психическому, интеллектуальному, речевому, физическому  развитию ребенка.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Дошкольный возраст наиболее благоприятный для сенсорного развития детей.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Эффективность сенсорного воспитания зависит от целенаправленной, систематической работы педагогов совместно с родителями в детском саду и дома. </a:t>
            </a:r>
            <a:endParaRPr lang="ru-RU" sz="2000" b="1" dirty="0"/>
          </a:p>
        </p:txBody>
      </p:sp>
      <p:pic>
        <p:nvPicPr>
          <p:cNvPr id="4" name="Picture 2" descr="C:\Users\Сказка\Desktop\festival-vystavka-pod-odnim-shanyrakom_Дет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8905876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Цель мастер-класса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b="1" dirty="0" smtClean="0"/>
              <a:t>Создать условия для сенсорного развития детей.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Представить формы работы по  сенсорному развитию и развитию мелкой моторики детей.</a:t>
            </a:r>
          </a:p>
          <a:p>
            <a:pPr>
              <a:buNone/>
            </a:pPr>
            <a:endParaRPr lang="ru-RU" sz="2000" b="1" dirty="0" smtClean="0"/>
          </a:p>
          <a:p>
            <a:r>
              <a:rPr lang="ru-RU" sz="2000" b="1" dirty="0" smtClean="0"/>
              <a:t>Способствовать организации целенаправленной, систематической работы по сенсорному воспитанию на основе сотрудничества педагогов и родителей.</a:t>
            </a:r>
          </a:p>
          <a:p>
            <a:endParaRPr lang="ru-RU" dirty="0"/>
          </a:p>
        </p:txBody>
      </p:sp>
      <p:pic>
        <p:nvPicPr>
          <p:cNvPr id="1026" name="Picture 2" descr="C:\Users\Сказка\Desktop\festival-vystavka-pod-odnim-shanyrakom_Дет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8905876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План работы МАСТЕР-КЛАССА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075240" cy="5493224"/>
          </a:xfrm>
        </p:spPr>
        <p:txBody>
          <a:bodyPr/>
          <a:lstStyle/>
          <a:p>
            <a:r>
              <a:rPr lang="ru-RU" sz="2000" b="1" dirty="0" smtClean="0"/>
              <a:t>Конкурс-выставка «Умные игрушки своими руками». Оценивание конкурсных работ. Выборы членов жюри. </a:t>
            </a:r>
          </a:p>
          <a:p>
            <a:r>
              <a:rPr lang="ru-RU" sz="2000" b="1" dirty="0" smtClean="0"/>
              <a:t>Вступительное слово. Ст. воспитатель  </a:t>
            </a:r>
            <a:r>
              <a:rPr lang="ru-RU" sz="2000" b="1" dirty="0" err="1" smtClean="0"/>
              <a:t>Чеснокова</a:t>
            </a:r>
            <a:r>
              <a:rPr lang="ru-RU" sz="2000" b="1" dirty="0" smtClean="0"/>
              <a:t> Т.А.</a:t>
            </a:r>
          </a:p>
          <a:p>
            <a:r>
              <a:rPr lang="ru-RU" sz="2000" b="1" dirty="0" smtClean="0"/>
              <a:t>Теоретическая часть. Мини-консультация  «Сенсорное развитие детей через дидактические игры». </a:t>
            </a:r>
          </a:p>
          <a:p>
            <a:pPr>
              <a:buNone/>
            </a:pPr>
            <a:r>
              <a:rPr lang="ru-RU" sz="2000" b="1" dirty="0" smtClean="0"/>
              <a:t>Педагог-психолог </a:t>
            </a:r>
            <a:r>
              <a:rPr lang="ru-RU" sz="2000" b="1" dirty="0" err="1" smtClean="0"/>
              <a:t>Чеснокова</a:t>
            </a:r>
            <a:r>
              <a:rPr lang="ru-RU" sz="2000" b="1" dirty="0" smtClean="0"/>
              <a:t> Т.А.</a:t>
            </a:r>
          </a:p>
          <a:p>
            <a:r>
              <a:rPr lang="ru-RU" sz="2000" b="1" dirty="0" smtClean="0"/>
              <a:t>Практическая часть. Игротека.</a:t>
            </a:r>
          </a:p>
          <a:p>
            <a:pPr>
              <a:buNone/>
            </a:pPr>
            <a:r>
              <a:rPr lang="ru-RU" sz="2000" b="1" dirty="0" smtClean="0"/>
              <a:t> Воспитатели: </a:t>
            </a:r>
            <a:r>
              <a:rPr lang="ru-RU" sz="2000" b="1" dirty="0" err="1" smtClean="0"/>
              <a:t>Шемшединова</a:t>
            </a:r>
            <a:r>
              <a:rPr lang="ru-RU" sz="2000" b="1" dirty="0" smtClean="0"/>
              <a:t> Е.Ю., Иванова В.А. </a:t>
            </a:r>
          </a:p>
          <a:p>
            <a:r>
              <a:rPr lang="ru-RU" sz="2000" b="1" dirty="0" smtClean="0"/>
              <a:t>Памятка для родителей.</a:t>
            </a:r>
          </a:p>
          <a:p>
            <a:r>
              <a:rPr lang="ru-RU" sz="2000" b="1" dirty="0" smtClean="0"/>
              <a:t>Рефлексия «</a:t>
            </a:r>
            <a:r>
              <a:rPr lang="ru-RU" sz="2000" b="1" dirty="0" err="1" smtClean="0"/>
              <a:t>Синквейн</a:t>
            </a:r>
            <a:r>
              <a:rPr lang="ru-RU" sz="2000" b="1" dirty="0" smtClean="0"/>
              <a:t>». Педагог-психолог </a:t>
            </a:r>
            <a:r>
              <a:rPr lang="ru-RU" sz="2000" b="1" dirty="0" err="1" smtClean="0"/>
              <a:t>Чеснокова</a:t>
            </a:r>
            <a:r>
              <a:rPr lang="ru-RU" sz="2000" b="1" dirty="0" smtClean="0"/>
              <a:t> Т.А.</a:t>
            </a:r>
          </a:p>
          <a:p>
            <a:r>
              <a:rPr lang="ru-RU" sz="2000" b="1" dirty="0" smtClean="0"/>
              <a:t>Подведение итогов конкурса «Умные игрушки своими руками». Члены жюри конкурса.</a:t>
            </a:r>
          </a:p>
          <a:p>
            <a:endParaRPr lang="ru-RU" sz="2000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" name="Picture 2" descr="C:\Users\Сказка\Desktop\festival-vystavka-pod-odnim-shanyrakom_Дет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168"/>
            <a:ext cx="8905876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b="1" dirty="0"/>
          </a:p>
        </p:txBody>
      </p:sp>
      <p:pic>
        <p:nvPicPr>
          <p:cNvPr id="4" name="Picture 2" descr="C:\Users\Сказка\Desktop\festival-vystavka-pod-odnim-shanyrakom_Дет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8280920" cy="26642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908720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Теоретическая часть. 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Мини-консультация  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«Сенсорное развитие детей 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через дидактические игры» 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48825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Сенсорное воспитание </a:t>
            </a:r>
            <a:r>
              <a:rPr lang="ru-RU" dirty="0" smtClean="0"/>
              <a:t>–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это целенаправленное развитие ощущений и восприятий, формирование представления о внешних свойствах предметов: их форме, цвете, величине, положении в пространстве, запахе, вкусе и т. д.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/>
              <a:t>«Сенсорный» </a:t>
            </a:r>
            <a:r>
              <a:rPr lang="ru-RU" b="1" dirty="0" smtClean="0">
                <a:solidFill>
                  <a:schemeClr val="tx1"/>
                </a:solidFill>
              </a:rPr>
              <a:t>(латинское «</a:t>
            </a:r>
            <a:r>
              <a:rPr lang="ru-RU" b="1" dirty="0" err="1" smtClean="0">
                <a:solidFill>
                  <a:schemeClr val="tx1"/>
                </a:solidFill>
              </a:rPr>
              <a:t>sensus</a:t>
            </a:r>
            <a:r>
              <a:rPr lang="ru-RU" b="1" dirty="0" smtClean="0">
                <a:solidFill>
                  <a:schemeClr val="tx1"/>
                </a:solidFill>
              </a:rPr>
              <a:t>»)  – «чувство», «ощущение», «восприятие», «способность ощущения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Виды дидактических игр на развитие восприятия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 развитие слухового восприятия</a:t>
            </a:r>
          </a:p>
          <a:p>
            <a:r>
              <a:rPr lang="ru-RU" sz="2800" b="1" dirty="0" smtClean="0"/>
              <a:t>На развитие зрительного восприятия</a:t>
            </a:r>
          </a:p>
          <a:p>
            <a:r>
              <a:rPr lang="ru-RU" sz="2800" b="1" dirty="0" smtClean="0"/>
              <a:t>На развитие осязательного (тактильного) восприятия</a:t>
            </a:r>
          </a:p>
          <a:p>
            <a:r>
              <a:rPr lang="ru-RU" sz="2800" b="1" dirty="0" smtClean="0"/>
              <a:t>На развитие вкусового восприятия</a:t>
            </a:r>
          </a:p>
          <a:p>
            <a:r>
              <a:rPr lang="ru-RU" sz="2800" b="1" dirty="0" smtClean="0"/>
              <a:t>На развитие обонятельного восприятия</a:t>
            </a:r>
            <a:endParaRPr lang="ru-RU" sz="2800" b="1" dirty="0"/>
          </a:p>
        </p:txBody>
      </p:sp>
      <p:pic>
        <p:nvPicPr>
          <p:cNvPr id="4" name="Picture 2" descr="C:\Users\Сказка\Desktop\festival-vystavka-pod-odnim-shanyrakom_Дет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8905876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СЕНСОРИКА УМКА\IMG_20170227_1628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686867" cy="5159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E:\СЕНСОРИКА УМКА\IMG_20170227_1628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026498" cy="5016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Классификация сенсорных дидактических игр по функциональному назначению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 indent="533400">
              <a:tabLst>
                <a:tab pos="274638" algn="l"/>
              </a:tabLst>
            </a:pPr>
            <a:r>
              <a:rPr lang="ru-RU" b="1" dirty="0" smtClean="0"/>
              <a:t>Игры, развивающие мелкую моторику и орудийные действия.</a:t>
            </a:r>
          </a:p>
          <a:p>
            <a:pPr marL="0" lvl="1" indent="533400">
              <a:tabLst>
                <a:tab pos="274638" algn="l"/>
              </a:tabLst>
            </a:pPr>
            <a:r>
              <a:rPr lang="ru-RU" b="1" dirty="0" smtClean="0"/>
              <a:t>Игры, обучающие приёмам группировки, классификации.</a:t>
            </a:r>
          </a:p>
          <a:p>
            <a:pPr marL="0" lvl="1" indent="533400">
              <a:tabLst>
                <a:tab pos="274638" algn="l"/>
              </a:tabLst>
            </a:pPr>
            <a:r>
              <a:rPr lang="ru-RU" b="1" dirty="0" smtClean="0"/>
              <a:t>Игры, формирующие восприятие предметов на основе органов чувств.</a:t>
            </a:r>
          </a:p>
          <a:p>
            <a:pPr marL="0" lvl="1" indent="533400">
              <a:tabLst>
                <a:tab pos="274638" algn="l"/>
              </a:tabLst>
            </a:pPr>
            <a:r>
              <a:rPr lang="ru-RU" b="1" dirty="0" smtClean="0"/>
              <a:t>Игры, формирующие обследовательские, </a:t>
            </a:r>
            <a:r>
              <a:rPr lang="ru-RU" b="1" dirty="0" err="1" smtClean="0"/>
              <a:t>сенсорно-перцептивные</a:t>
            </a:r>
            <a:r>
              <a:rPr lang="ru-RU" b="1" dirty="0" smtClean="0"/>
              <a:t>  действия.</a:t>
            </a:r>
          </a:p>
          <a:p>
            <a:pPr marL="0" lvl="1" indent="533400">
              <a:tabLst>
                <a:tab pos="274638" algn="l"/>
              </a:tabLst>
            </a:pPr>
            <a:r>
              <a:rPr lang="ru-RU" b="1" dirty="0" smtClean="0"/>
              <a:t>Игры, формирующие знания детей о предметном мире, функциональном назначении объектов и предметов окружающей действительности на основе сенсорных ориентировок. 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392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   МАСТЕР - КЛАСС</vt:lpstr>
      <vt:lpstr>Актуальность</vt:lpstr>
      <vt:lpstr>Цель мастер-класса</vt:lpstr>
      <vt:lpstr>План работы МАСТЕР-КЛАССА</vt:lpstr>
      <vt:lpstr>     </vt:lpstr>
      <vt:lpstr>   Сенсорное воспитание –  это целенаправленное развитие ощущений и восприятий, формирование представления о внешних свойствах предметов: их форме, цвете, величине, положении в пространстве, запахе, вкусе и т. д.   «Сенсорный» (латинское «sensus»)  – «чувство», «ощущение», «восприятие», «способность ощущения </vt:lpstr>
      <vt:lpstr>Виды дидактических игр на развитие восприятия</vt:lpstr>
      <vt:lpstr>Презентация PowerPoint</vt:lpstr>
      <vt:lpstr>Классификация сенсорных дидактических игр по функциональному назначению</vt:lpstr>
      <vt:lpstr>Презентация PowerPoint</vt:lpstr>
      <vt:lpstr>Структура дидактической игры</vt:lpstr>
      <vt:lpstr>Презентация PowerPoint</vt:lpstr>
      <vt:lpstr>            Практическая часть.  Игротека </vt:lpstr>
      <vt:lpstr>Памятка для родителей </vt:lpstr>
      <vt:lpstr>Рефлексия «Синквейн»  (личное отношение к мастер-классу)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Сказка</dc:creator>
  <cp:lastModifiedBy>Electron</cp:lastModifiedBy>
  <cp:revision>65</cp:revision>
  <dcterms:created xsi:type="dcterms:W3CDTF">2017-04-23T15:40:34Z</dcterms:created>
  <dcterms:modified xsi:type="dcterms:W3CDTF">2019-03-19T05:51:48Z</dcterms:modified>
</cp:coreProperties>
</file>