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63" r:id="rId2"/>
    <p:sldId id="272" r:id="rId3"/>
    <p:sldId id="298" r:id="rId4"/>
    <p:sldId id="273" r:id="rId5"/>
    <p:sldId id="274" r:id="rId6"/>
    <p:sldId id="293" r:id="rId7"/>
    <p:sldId id="297" r:id="rId8"/>
    <p:sldId id="283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4" r:id="rId18"/>
    <p:sldId id="285" r:id="rId19"/>
    <p:sldId id="286" r:id="rId20"/>
    <p:sldId id="287" r:id="rId21"/>
    <p:sldId id="288" r:id="rId22"/>
    <p:sldId id="289" r:id="rId23"/>
    <p:sldId id="294" r:id="rId24"/>
    <p:sldId id="290" r:id="rId25"/>
    <p:sldId id="295" r:id="rId26"/>
    <p:sldId id="291" r:id="rId27"/>
    <p:sldId id="296" r:id="rId28"/>
    <p:sldId id="292" r:id="rId29"/>
    <p:sldId id="270" r:id="rId30"/>
  </p:sldIdLst>
  <p:sldSz cx="9144000" cy="6858000" type="screen4x3"/>
  <p:notesSz cx="6858000" cy="9144000"/>
  <p:custDataLst>
    <p:tags r:id="rId3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663300"/>
    <a:srgbClr val="7FDE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-16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BE8FD-D46A-4432-AE2D-3D849896E7E4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E6AE36-021D-4013-805F-D7D6B8FB76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80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6AE36-021D-4013-805F-D7D6B8FB7600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6249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6AE36-021D-4013-805F-D7D6B8FB7600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6249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6AE36-021D-4013-805F-D7D6B8FB7600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6249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6AE36-021D-4013-805F-D7D6B8FB7600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6249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6AE36-021D-4013-805F-D7D6B8FB7600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6249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6AE36-021D-4013-805F-D7D6B8FB7600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6249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6AE36-021D-4013-805F-D7D6B8FB7600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6249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6AE36-021D-4013-805F-D7D6B8FB7600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6249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6AE36-021D-4013-805F-D7D6B8FB7600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6249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6AE36-021D-4013-805F-D7D6B8FB7600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6249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6AE36-021D-4013-805F-D7D6B8FB7600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624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6AE36-021D-4013-805F-D7D6B8FB7600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6249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6AE36-021D-4013-805F-D7D6B8FB7600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6249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6AE36-021D-4013-805F-D7D6B8FB7600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6249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6AE36-021D-4013-805F-D7D6B8FB7600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6249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6AE36-021D-4013-805F-D7D6B8FB7600}" type="slidenum">
              <a:rPr lang="ru-RU" smtClean="0">
                <a:solidFill>
                  <a:prstClr val="black"/>
                </a:solidFill>
              </a:rPr>
              <a:pPr/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6249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6AE36-021D-4013-805F-D7D6B8FB7600}" type="slidenum">
              <a:rPr lang="ru-RU" smtClean="0">
                <a:solidFill>
                  <a:prstClr val="black"/>
                </a:solidFill>
              </a:rPr>
              <a:pPr/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6249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6AE36-021D-4013-805F-D7D6B8FB7600}" type="slidenum">
              <a:rPr lang="ru-RU" smtClean="0">
                <a:solidFill>
                  <a:prstClr val="black"/>
                </a:solidFill>
              </a:rPr>
              <a:pPr/>
              <a:t>25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6249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6AE36-021D-4013-805F-D7D6B8FB7600}" type="slidenum">
              <a:rPr lang="ru-RU" smtClean="0">
                <a:solidFill>
                  <a:prstClr val="black"/>
                </a:solidFill>
              </a:rPr>
              <a:pPr/>
              <a:t>26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6249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6AE36-021D-4013-805F-D7D6B8FB7600}" type="slidenum">
              <a:rPr lang="ru-RU" smtClean="0">
                <a:solidFill>
                  <a:prstClr val="black"/>
                </a:solidFill>
              </a:rPr>
              <a:pPr/>
              <a:t>27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6249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6AE36-021D-4013-805F-D7D6B8FB7600}" type="slidenum">
              <a:rPr lang="ru-RU" smtClean="0">
                <a:solidFill>
                  <a:prstClr val="black"/>
                </a:solidFill>
              </a:rPr>
              <a:pPr/>
              <a:t>28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6249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6AE36-021D-4013-805F-D7D6B8FB7600}" type="slidenum">
              <a:rPr lang="ru-RU" smtClean="0">
                <a:solidFill>
                  <a:prstClr val="black"/>
                </a:solidFill>
              </a:rPr>
              <a:pPr/>
              <a:t>29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624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6AE36-021D-4013-805F-D7D6B8FB7600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624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6AE36-021D-4013-805F-D7D6B8FB7600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624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6AE36-021D-4013-805F-D7D6B8FB7600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624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6AE36-021D-4013-805F-D7D6B8FB7600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624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6AE36-021D-4013-805F-D7D6B8FB7600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624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6AE36-021D-4013-805F-D7D6B8FB7600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624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6AE36-021D-4013-805F-D7D6B8FB7600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624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F6D0E-52FF-4A65-A8D2-8A2B674BBC5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02D-D81E-4ED0-933D-D02750C0F0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31529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65B7-1601-4B15-9A40-F29C253191D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02D-D81E-4ED0-933D-D02750C0F0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744935"/>
      </p:ext>
    </p:extLst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A2C0-E9B7-4B0D-A2EB-F822AFCC2AC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02D-D81E-4ED0-933D-D02750C0F0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71581"/>
      </p:ext>
    </p:extLst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00DB-C2D5-41BC-9BEB-FD691F1DFEF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02D-D81E-4ED0-933D-D02750C0F0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494612"/>
      </p:ext>
    </p:extLst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76A6A-F3EA-4F62-ABAD-6124BCBD673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02D-D81E-4ED0-933D-D02750C0F0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910757"/>
      </p:ext>
    </p:extLst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62EC-8E7E-4066-876A-9B1B96A675A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02D-D81E-4ED0-933D-D02750C0F0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686809"/>
      </p:ext>
    </p:extLst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AA08B-271F-4179-B4C2-6BCE3F4F09D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02D-D81E-4ED0-933D-D02750C0F0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246014"/>
      </p:ext>
    </p:extLst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C654-E699-4073-8005-EB900C4E855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02D-D81E-4ED0-933D-D02750C0F0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849144"/>
      </p:ext>
    </p:extLst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256E0-DFE1-4875-913F-10EA10E1AF5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02D-D81E-4ED0-933D-D02750C0F0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76088"/>
      </p:ext>
    </p:extLst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BC5E5-20B5-45BA-9E09-9983BE4BBA2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02D-D81E-4ED0-933D-D02750C0F0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146490"/>
      </p:ext>
    </p:extLst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2ACD2-92A5-44EF-844A-2B05DDB03AA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02D-D81E-4ED0-933D-D02750C0F0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058563"/>
      </p:ext>
    </p:extLst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66D40-F3E6-4320-88AF-5F6666709C6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3F02D-D81E-4ED0-933D-D02750C0F0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642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wipe dir="d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292683" y="857250"/>
            <a:ext cx="8188377" cy="3486150"/>
          </a:xfrm>
        </p:spPr>
        <p:txBody>
          <a:bodyPr>
            <a:normAutofit fontScale="90000"/>
          </a:bodyPr>
          <a:lstStyle/>
          <a:p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rgbClr val="663300"/>
                </a:solidFill>
              </a:rPr>
              <a:t/>
            </a:r>
            <a:br>
              <a:rPr lang="ru-RU" sz="8000" b="1" dirty="0" smtClean="0">
                <a:solidFill>
                  <a:srgbClr val="663300"/>
                </a:solidFill>
              </a:rPr>
            </a:br>
            <a:r>
              <a:rPr lang="ru-RU" sz="8000" b="1" dirty="0" smtClean="0">
                <a:solidFill>
                  <a:srgbClr val="663300"/>
                </a:solidFill>
                <a:latin typeface="+mn-lt"/>
              </a:rPr>
              <a:t> </a:t>
            </a:r>
            <a:r>
              <a:rPr lang="ru-RU" sz="3600" b="1" dirty="0" smtClean="0">
                <a:solidFill>
                  <a:srgbClr val="663300"/>
                </a:solidFill>
                <a:latin typeface="+mn-lt"/>
              </a:rPr>
              <a:t>ДОУ Детский сад «Сказка» г. Игарка» </a:t>
            </a: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49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Общесадовый образовательный долгосрочный проект </a:t>
            </a:r>
            <a:br>
              <a:rPr lang="ru-RU" sz="49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49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«Мир природы»</a:t>
            </a:r>
            <a:r>
              <a:rPr lang="ru-RU" sz="49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9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9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9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декабрь 2017г.-май 2018г.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1"/>
          </p:nvPr>
        </p:nvSpPr>
        <p:spPr>
          <a:xfrm>
            <a:off x="1143000" y="4572000"/>
            <a:ext cx="6858000" cy="2011680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a typeface="Calibri" pitchFamily="34" charset="0"/>
                <a:cs typeface="Calibri" pitchFamily="34" charset="0"/>
              </a:rPr>
              <a:t>Разработан авторским коллективом педагогов ДОУ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a typeface="Calibri" pitchFamily="34" charset="0"/>
                <a:cs typeface="Calibri" pitchFamily="34" charset="0"/>
              </a:rPr>
              <a:t>Руководитель:  старший воспитатель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ea typeface="Calibri" pitchFamily="34" charset="0"/>
                <a:cs typeface="Calibri" pitchFamily="34" charset="0"/>
              </a:rPr>
              <a:t>Чеснокова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a typeface="Calibri" pitchFamily="34" charset="0"/>
                <a:cs typeface="Calibri" pitchFamily="34" charset="0"/>
              </a:rPr>
              <a:t> Т.А.</a:t>
            </a:r>
          </a:p>
          <a:p>
            <a:endParaRPr lang="ru-RU" sz="3200" b="1" dirty="0">
              <a:solidFill>
                <a:srgbClr val="663300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02D-D81E-4ED0-933D-D02750C0F007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90127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292683" y="137160"/>
            <a:ext cx="8188377" cy="971550"/>
          </a:xfrm>
        </p:spPr>
        <p:txBody>
          <a:bodyPr>
            <a:normAutofit fontScale="90000"/>
          </a:bodyPr>
          <a:lstStyle/>
          <a:p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75000"/>
                  </a:schemeClr>
                </a:solidFill>
              </a:rPr>
              <a:t>Задачи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1"/>
          </p:nvPr>
        </p:nvSpPr>
        <p:spPr>
          <a:xfrm>
            <a:off x="297180" y="1079292"/>
            <a:ext cx="8023860" cy="5561351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Для детей</a:t>
            </a:r>
          </a:p>
          <a:p>
            <a:pPr algn="l">
              <a:buFont typeface="Wingdings" pitchFamily="2" charset="2"/>
              <a:buChar char="q"/>
            </a:pPr>
            <a:r>
              <a:rPr lang="ru-RU" b="1" dirty="0" smtClean="0">
                <a:solidFill>
                  <a:srgbClr val="663300"/>
                </a:solidFill>
                <a:cs typeface="Times New Roman" pitchFamily="18" charset="0"/>
              </a:rPr>
              <a:t> Формировать знания об окружающей мире, живой и неживой природе, познакомиться с разнообразием животного и растительного мира родного края, показать неповторимость и красоту родной природы. </a:t>
            </a:r>
          </a:p>
          <a:p>
            <a:pPr algn="l">
              <a:buFont typeface="Wingdings" pitchFamily="2" charset="2"/>
              <a:buChar char="q"/>
            </a:pPr>
            <a:r>
              <a:rPr lang="ru-RU" b="1" dirty="0" smtClean="0">
                <a:solidFill>
                  <a:srgbClr val="663300"/>
                </a:solidFill>
                <a:cs typeface="Times New Roman" pitchFamily="18" charset="0"/>
              </a:rPr>
              <a:t>Расширять представления об охране природы, о бережном отношении к ней. </a:t>
            </a:r>
          </a:p>
          <a:p>
            <a:pPr algn="l">
              <a:buFont typeface="Wingdings" pitchFamily="2" charset="2"/>
              <a:buChar char="q"/>
            </a:pPr>
            <a:r>
              <a:rPr lang="ru-RU" b="1" dirty="0" smtClean="0">
                <a:solidFill>
                  <a:srgbClr val="663300"/>
                </a:solidFill>
                <a:cs typeface="Times New Roman" pitchFamily="18" charset="0"/>
              </a:rPr>
              <a:t>Способствовать развитию понимания детьми взаимосвязи человека и природы, понимать общечеловеческой ценности природы. </a:t>
            </a:r>
          </a:p>
          <a:p>
            <a:pPr algn="l">
              <a:buFont typeface="Wingdings" pitchFamily="2" charset="2"/>
              <a:buChar char="q"/>
            </a:pPr>
            <a:r>
              <a:rPr lang="ru-RU" b="1" dirty="0" smtClean="0">
                <a:solidFill>
                  <a:srgbClr val="663300"/>
                </a:solidFill>
                <a:cs typeface="Times New Roman" pitchFamily="18" charset="0"/>
              </a:rPr>
              <a:t>Формировать представления о причинно-следственных связях в природе.</a:t>
            </a:r>
          </a:p>
          <a:p>
            <a:pPr algn="l">
              <a:buFont typeface="Wingdings" pitchFamily="2" charset="2"/>
              <a:buChar char="q"/>
            </a:pPr>
            <a:r>
              <a:rPr lang="ru-RU" b="1" dirty="0" smtClean="0">
                <a:solidFill>
                  <a:srgbClr val="663300"/>
                </a:solidFill>
                <a:cs typeface="Times New Roman" pitchFamily="18" charset="0"/>
              </a:rPr>
              <a:t>Развивать потребность и навыки  в познавательно-исследовательской деятельности. </a:t>
            </a:r>
          </a:p>
          <a:p>
            <a:endParaRPr lang="ru-RU" sz="3200" b="1" dirty="0">
              <a:solidFill>
                <a:srgbClr val="663300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02D-D81E-4ED0-933D-D02750C0F007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90127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292683" y="137160"/>
            <a:ext cx="8188377" cy="971550"/>
          </a:xfrm>
        </p:spPr>
        <p:txBody>
          <a:bodyPr>
            <a:normAutofit fontScale="90000"/>
          </a:bodyPr>
          <a:lstStyle/>
          <a:p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75000"/>
                  </a:schemeClr>
                </a:solidFill>
              </a:rPr>
              <a:t>Задачи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1"/>
          </p:nvPr>
        </p:nvSpPr>
        <p:spPr>
          <a:xfrm>
            <a:off x="297180" y="1417320"/>
            <a:ext cx="8023860" cy="4994910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Для родителей</a:t>
            </a:r>
          </a:p>
          <a:p>
            <a:pPr algn="l">
              <a:buFont typeface="Wingdings" pitchFamily="2" charset="2"/>
              <a:buChar char="q"/>
            </a:pPr>
            <a:r>
              <a:rPr lang="ru-RU" sz="3200" b="1" dirty="0" smtClean="0">
                <a:solidFill>
                  <a:srgbClr val="663300"/>
                </a:solidFill>
                <a:cs typeface="Times New Roman" panose="02020603050405020304" pitchFamily="18" charset="0"/>
              </a:rPr>
              <a:t>Способствовать формированию педагогической компетенции в вопросах экологического воспитания дошкольников.</a:t>
            </a:r>
          </a:p>
          <a:p>
            <a:pPr algn="l">
              <a:buFont typeface="Wingdings" pitchFamily="2" charset="2"/>
              <a:buChar char="q"/>
            </a:pPr>
            <a:r>
              <a:rPr lang="ru-RU" sz="3200" b="1" dirty="0" smtClean="0">
                <a:solidFill>
                  <a:srgbClr val="663300"/>
                </a:solidFill>
                <a:cs typeface="Times New Roman" panose="02020603050405020304" pitchFamily="18" charset="0"/>
              </a:rPr>
              <a:t> Способствовать привлечению родителей к совместным  с детьми мероприятиям в рамках реализации проекта.</a:t>
            </a:r>
          </a:p>
          <a:p>
            <a:pPr algn="l">
              <a:buFont typeface="Wingdings" pitchFamily="2" charset="2"/>
              <a:buChar char="q"/>
            </a:pPr>
            <a:r>
              <a:rPr lang="ru-RU" sz="3200" b="1" dirty="0" smtClean="0">
                <a:solidFill>
                  <a:srgbClr val="663300"/>
                </a:solidFill>
                <a:cs typeface="Times New Roman" panose="02020603050405020304" pitchFamily="18" charset="0"/>
              </a:rPr>
              <a:t>Способствовать экологическому просвещению родителей.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02D-D81E-4ED0-933D-D02750C0F007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90127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292683" y="137160"/>
            <a:ext cx="8188377" cy="971550"/>
          </a:xfrm>
        </p:spPr>
        <p:txBody>
          <a:bodyPr>
            <a:normAutofit fontScale="90000"/>
          </a:bodyPr>
          <a:lstStyle/>
          <a:p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75000"/>
                  </a:schemeClr>
                </a:solidFill>
              </a:rPr>
              <a:t>Задачи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1"/>
          </p:nvPr>
        </p:nvSpPr>
        <p:spPr>
          <a:xfrm>
            <a:off x="297180" y="1417320"/>
            <a:ext cx="8023860" cy="4994910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Для педагогов</a:t>
            </a:r>
          </a:p>
          <a:p>
            <a:pPr algn="l"/>
            <a:r>
              <a:rPr lang="ru-RU" sz="3200" b="1" dirty="0" smtClean="0">
                <a:solidFill>
                  <a:srgbClr val="663300"/>
                </a:solidFill>
                <a:cs typeface="Times New Roman" panose="02020603050405020304" pitchFamily="18" charset="0"/>
              </a:rPr>
              <a:t>Способствовать повышению профессиональной компетентности педагогов в вопросах:</a:t>
            </a:r>
          </a:p>
          <a:p>
            <a:pPr algn="l">
              <a:buFont typeface="Wingdings" pitchFamily="2" charset="2"/>
              <a:buChar char="q"/>
            </a:pPr>
            <a:r>
              <a:rPr lang="ru-RU" sz="3200" b="1" dirty="0" smtClean="0">
                <a:solidFill>
                  <a:srgbClr val="663300"/>
                </a:solidFill>
                <a:cs typeface="Times New Roman" panose="02020603050405020304" pitchFamily="18" charset="0"/>
              </a:rPr>
              <a:t> создания </a:t>
            </a:r>
            <a:r>
              <a:rPr lang="ru-RU" sz="3200" b="1" dirty="0" err="1" smtClean="0">
                <a:solidFill>
                  <a:srgbClr val="663300"/>
                </a:solidFill>
                <a:cs typeface="Times New Roman" panose="02020603050405020304" pitchFamily="18" charset="0"/>
              </a:rPr>
              <a:t>эколого</a:t>
            </a:r>
            <a:r>
              <a:rPr lang="ru-RU" sz="3200" b="1" dirty="0" smtClean="0">
                <a:solidFill>
                  <a:srgbClr val="663300"/>
                </a:solidFill>
                <a:cs typeface="Times New Roman" panose="02020603050405020304" pitchFamily="18" charset="0"/>
              </a:rPr>
              <a:t> – развивающей среды;</a:t>
            </a:r>
          </a:p>
          <a:p>
            <a:pPr algn="l">
              <a:buFont typeface="Wingdings" pitchFamily="2" charset="2"/>
              <a:buChar char="q"/>
            </a:pPr>
            <a:r>
              <a:rPr lang="ru-RU" sz="3200" b="1" dirty="0" smtClean="0">
                <a:solidFill>
                  <a:srgbClr val="663300"/>
                </a:solidFill>
                <a:cs typeface="Times New Roman" panose="02020603050405020304" pitchFamily="18" charset="0"/>
              </a:rPr>
              <a:t> организации воспитательно-образовательного процесса  по экологическому воспитанию;</a:t>
            </a:r>
          </a:p>
          <a:p>
            <a:pPr algn="l">
              <a:buFont typeface="Wingdings" pitchFamily="2" charset="2"/>
              <a:buChar char="q"/>
            </a:pPr>
            <a:r>
              <a:rPr lang="ru-RU" sz="3200" b="1" dirty="0" smtClean="0">
                <a:solidFill>
                  <a:srgbClr val="663300"/>
                </a:solidFill>
                <a:cs typeface="Times New Roman" panose="02020603050405020304" pitchFamily="18" charset="0"/>
              </a:rPr>
              <a:t>собственной экологической культуры.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02D-D81E-4ED0-933D-D02750C0F007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90127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292683" y="137160"/>
            <a:ext cx="8188377" cy="971550"/>
          </a:xfrm>
        </p:spPr>
        <p:txBody>
          <a:bodyPr>
            <a:normAutofit fontScale="90000"/>
          </a:bodyPr>
          <a:lstStyle/>
          <a:p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53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Ожидаемые результаты</a:t>
            </a:r>
            <a:endParaRPr lang="ru-RU" sz="53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1"/>
          </p:nvPr>
        </p:nvSpPr>
        <p:spPr>
          <a:xfrm>
            <a:off x="297180" y="1417320"/>
            <a:ext cx="8023860" cy="4994910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663300"/>
                </a:solidFill>
              </a:rPr>
              <a:t>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Для детей</a:t>
            </a:r>
            <a:endParaRPr lang="ru-RU" sz="4000" b="1" dirty="0" smtClean="0">
              <a:solidFill>
                <a:srgbClr val="663300"/>
              </a:solidFill>
            </a:endParaRPr>
          </a:p>
          <a:p>
            <a:pPr algn="l">
              <a:buFont typeface="Wingdings" pitchFamily="2" charset="2"/>
              <a:buChar char="q"/>
            </a:pPr>
            <a:r>
              <a:rPr lang="ru-RU" sz="2800" b="1" dirty="0" smtClean="0">
                <a:solidFill>
                  <a:srgbClr val="663300"/>
                </a:solidFill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663300"/>
                </a:solidFill>
                <a:cs typeface="Times New Roman" pitchFamily="18" charset="0"/>
              </a:rPr>
              <a:t>Имеют знания об окружающем мире, живой и неживой природе соответственно возраста,  имеют представление о разнообразии и красоте животного и растительного мира родного края.</a:t>
            </a:r>
          </a:p>
          <a:p>
            <a:pPr algn="l">
              <a:buFont typeface="Wingdings" pitchFamily="2" charset="2"/>
              <a:buChar char="q"/>
            </a:pPr>
            <a:r>
              <a:rPr lang="ru-RU" b="1" dirty="0" smtClean="0">
                <a:solidFill>
                  <a:srgbClr val="663300"/>
                </a:solidFill>
                <a:cs typeface="Times New Roman" pitchFamily="18" charset="0"/>
              </a:rPr>
              <a:t> Имеют представления об охране природы, о бережном отношении к ней, о взаимосвязи человека с природой.</a:t>
            </a:r>
          </a:p>
          <a:p>
            <a:pPr algn="l">
              <a:buFont typeface="Wingdings" pitchFamily="2" charset="2"/>
              <a:buChar char="q"/>
            </a:pPr>
            <a:r>
              <a:rPr lang="ru-RU" b="1" dirty="0" smtClean="0">
                <a:solidFill>
                  <a:srgbClr val="663300"/>
                </a:solidFill>
                <a:cs typeface="Times New Roman" pitchFamily="18" charset="0"/>
              </a:rPr>
              <a:t>Имеют представления о причинно-следственных связях в природе. </a:t>
            </a:r>
          </a:p>
          <a:p>
            <a:pPr algn="l">
              <a:buFont typeface="Wingdings" pitchFamily="2" charset="2"/>
              <a:buChar char="q"/>
            </a:pPr>
            <a:r>
              <a:rPr lang="ru-RU" b="1" dirty="0" smtClean="0">
                <a:solidFill>
                  <a:srgbClr val="663300"/>
                </a:solidFill>
                <a:cs typeface="Times New Roman" pitchFamily="18" charset="0"/>
              </a:rPr>
              <a:t>Проявляют активный интерес к познавательно-исследовательской деятельности</a:t>
            </a:r>
            <a:r>
              <a:rPr lang="ru-RU" sz="2800" b="1" dirty="0" smtClean="0">
                <a:solidFill>
                  <a:srgbClr val="663300"/>
                </a:solidFill>
                <a:cs typeface="Times New Roman" pitchFamily="18" charset="0"/>
              </a:rPr>
              <a:t>. </a:t>
            </a:r>
          </a:p>
          <a:p>
            <a:pPr algn="l">
              <a:buFontTx/>
              <a:buChar char="-"/>
            </a:pPr>
            <a:endParaRPr lang="ru-RU" sz="2800" b="1" dirty="0" smtClean="0">
              <a:solidFill>
                <a:srgbClr val="663300"/>
              </a:solidFill>
              <a:cs typeface="Times New Roman" pitchFamily="18" charset="0"/>
            </a:endParaRPr>
          </a:p>
          <a:p>
            <a:pPr algn="l">
              <a:buFontTx/>
              <a:buChar char="-"/>
            </a:pPr>
            <a:endParaRPr lang="ru-RU" sz="2800" b="1" dirty="0" smtClean="0">
              <a:solidFill>
                <a:srgbClr val="663300"/>
              </a:solidFill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02D-D81E-4ED0-933D-D02750C0F007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13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90127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292683" y="137160"/>
            <a:ext cx="8188377" cy="971550"/>
          </a:xfrm>
        </p:spPr>
        <p:txBody>
          <a:bodyPr>
            <a:normAutofit fontScale="90000"/>
          </a:bodyPr>
          <a:lstStyle/>
          <a:p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53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Ожидаемые результаты</a:t>
            </a:r>
            <a:endParaRPr lang="ru-RU" sz="53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1"/>
          </p:nvPr>
        </p:nvSpPr>
        <p:spPr>
          <a:xfrm>
            <a:off x="297180" y="1417320"/>
            <a:ext cx="8023860" cy="4994910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 Для родителей</a:t>
            </a:r>
          </a:p>
          <a:p>
            <a:pPr algn="l">
              <a:buFont typeface="Wingdings" pitchFamily="2" charset="2"/>
              <a:buChar char="q"/>
            </a:pPr>
            <a:r>
              <a:rPr lang="ru-RU" sz="3200" b="1" dirty="0" smtClean="0">
                <a:solidFill>
                  <a:srgbClr val="663300"/>
                </a:solidFill>
                <a:cs typeface="Times New Roman" panose="02020603050405020304" pitchFamily="18" charset="0"/>
              </a:rPr>
              <a:t>Имеют представление о формах, методах и приёмах в вопросах экологического воспитания. </a:t>
            </a:r>
          </a:p>
          <a:p>
            <a:pPr algn="l">
              <a:buFont typeface="Wingdings" pitchFamily="2" charset="2"/>
              <a:buChar char="q"/>
            </a:pPr>
            <a:r>
              <a:rPr lang="ru-RU" sz="3200" b="1" dirty="0" smtClean="0">
                <a:solidFill>
                  <a:srgbClr val="663300"/>
                </a:solidFill>
                <a:cs typeface="Times New Roman" panose="02020603050405020304" pitchFamily="18" charset="0"/>
              </a:rPr>
              <a:t>Приняли активное участие в мероприятиях проекта.</a:t>
            </a:r>
          </a:p>
          <a:p>
            <a:pPr algn="l">
              <a:buFont typeface="Wingdings" pitchFamily="2" charset="2"/>
              <a:buChar char="q"/>
            </a:pPr>
            <a:r>
              <a:rPr lang="ru-RU" sz="3200" b="1" dirty="0" smtClean="0">
                <a:solidFill>
                  <a:srgbClr val="663300"/>
                </a:solidFill>
                <a:cs typeface="Times New Roman" panose="02020603050405020304" pitchFamily="18" charset="0"/>
              </a:rPr>
              <a:t>Имеют представление об экологии, экологических проблемах.</a:t>
            </a:r>
          </a:p>
          <a:p>
            <a:endParaRPr lang="ru-RU" sz="3200" b="1" dirty="0">
              <a:solidFill>
                <a:srgbClr val="663300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02D-D81E-4ED0-933D-D02750C0F007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14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90127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292683" y="137160"/>
            <a:ext cx="8188377" cy="868680"/>
          </a:xfrm>
        </p:spPr>
        <p:txBody>
          <a:bodyPr>
            <a:normAutofit fontScale="90000"/>
          </a:bodyPr>
          <a:lstStyle/>
          <a:p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53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Ожидаемые результаты</a:t>
            </a:r>
            <a:endParaRPr lang="ru-RU" sz="53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1"/>
          </p:nvPr>
        </p:nvSpPr>
        <p:spPr>
          <a:xfrm>
            <a:off x="297180" y="1005840"/>
            <a:ext cx="7726680" cy="5703570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663300"/>
                </a:solidFill>
              </a:rPr>
              <a:t>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Для педагогов</a:t>
            </a:r>
            <a:endParaRPr lang="ru-RU" sz="2300" b="1" dirty="0" smtClean="0">
              <a:solidFill>
                <a:srgbClr val="663300"/>
              </a:solidFill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663300"/>
                </a:solidFill>
                <a:cs typeface="Times New Roman" panose="02020603050405020304" pitchFamily="18" charset="0"/>
              </a:rPr>
              <a:t> Систематизирована работа по экологическому воспитанию  в  ДОУ «Сказка».</a:t>
            </a:r>
          </a:p>
          <a:p>
            <a:pPr algn="l">
              <a:lnSpc>
                <a:spcPct val="100000"/>
              </a:lnSpc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663300"/>
                </a:solidFill>
                <a:cs typeface="Times New Roman" panose="02020603050405020304" pitchFamily="18" charset="0"/>
              </a:rPr>
              <a:t>Создана эффективная </a:t>
            </a:r>
            <a:r>
              <a:rPr lang="ru-RU" sz="2000" b="1" dirty="0" err="1" smtClean="0">
                <a:solidFill>
                  <a:srgbClr val="663300"/>
                </a:solidFill>
                <a:cs typeface="Times New Roman" panose="02020603050405020304" pitchFamily="18" charset="0"/>
              </a:rPr>
              <a:t>эколого</a:t>
            </a:r>
            <a:r>
              <a:rPr lang="ru-RU" sz="2000" b="1" dirty="0" smtClean="0">
                <a:solidFill>
                  <a:srgbClr val="663300"/>
                </a:solidFill>
                <a:cs typeface="Times New Roman" panose="02020603050405020304" pitchFamily="18" charset="0"/>
              </a:rPr>
              <a:t> – развивающая среда в группах.</a:t>
            </a:r>
          </a:p>
          <a:p>
            <a:pPr algn="l">
              <a:lnSpc>
                <a:spcPct val="100000"/>
              </a:lnSpc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663300"/>
                </a:solidFill>
                <a:cs typeface="Times New Roman" panose="02020603050405020304" pitchFamily="18" charset="0"/>
              </a:rPr>
              <a:t> Использовались разнообразные методы, формы и приемы работы в организации воспитательно-образовательного процесса  по экологическому воспитанию.</a:t>
            </a:r>
          </a:p>
          <a:p>
            <a:pPr algn="l">
              <a:lnSpc>
                <a:spcPct val="100000"/>
              </a:lnSpc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663300"/>
                </a:solidFill>
                <a:cs typeface="Times New Roman" panose="02020603050405020304" pitchFamily="18" charset="0"/>
              </a:rPr>
              <a:t> Повысилась профессиональная компетентность в вопросах организации экологического воспитания дошкольников.</a:t>
            </a:r>
          </a:p>
          <a:p>
            <a:pPr algn="l">
              <a:lnSpc>
                <a:spcPct val="100000"/>
              </a:lnSpc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663300"/>
                </a:solidFill>
                <a:cs typeface="Times New Roman" panose="02020603050405020304" pitchFamily="18" charset="0"/>
              </a:rPr>
              <a:t> Создан банк дидактических материалов по организации экологического воспитания дошкольников в ДОУ.</a:t>
            </a:r>
          </a:p>
          <a:p>
            <a:pPr algn="l">
              <a:lnSpc>
                <a:spcPct val="100000"/>
              </a:lnSpc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663300"/>
                </a:solidFill>
                <a:cs typeface="Times New Roman" panose="02020603050405020304" pitchFamily="18" charset="0"/>
              </a:rPr>
              <a:t>Повысился уровень собственной экологической культуры.</a:t>
            </a:r>
          </a:p>
          <a:p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02D-D81E-4ED0-933D-D02750C0F007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15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90127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292683" y="137160"/>
            <a:ext cx="8188377" cy="1291590"/>
          </a:xfrm>
        </p:spPr>
        <p:txBody>
          <a:bodyPr>
            <a:normAutofit fontScale="90000"/>
          </a:bodyPr>
          <a:lstStyle/>
          <a:p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53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Общие показатели эффективности проекта</a:t>
            </a:r>
            <a:endParaRPr lang="ru-RU" sz="53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1"/>
          </p:nvPr>
        </p:nvSpPr>
        <p:spPr>
          <a:xfrm>
            <a:off x="297180" y="1485900"/>
            <a:ext cx="7738110" cy="3920490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Эффективность реализации проекта будет отслеживаться через:</a:t>
            </a:r>
          </a:p>
          <a:p>
            <a:pPr algn="l">
              <a:defRPr/>
            </a:pPr>
            <a:r>
              <a:rPr lang="ru-RU" sz="2800" b="1" dirty="0" smtClean="0">
                <a:solidFill>
                  <a:srgbClr val="663300"/>
                </a:solidFill>
                <a:latin typeface="Calibri" pitchFamily="34" charset="0"/>
              </a:rPr>
              <a:t>- </a:t>
            </a:r>
            <a:r>
              <a:rPr lang="ru-RU" b="1" dirty="0" smtClean="0">
                <a:solidFill>
                  <a:srgbClr val="663300"/>
                </a:solidFill>
                <a:latin typeface="Calibri" pitchFamily="34" charset="0"/>
              </a:rPr>
              <a:t>Активное включение всех участников проекта в совместные мероприятия.</a:t>
            </a:r>
          </a:p>
          <a:p>
            <a:pPr algn="l">
              <a:buFontTx/>
              <a:buChar char="-"/>
              <a:defRPr/>
            </a:pPr>
            <a:r>
              <a:rPr lang="ru-RU" b="1" dirty="0" smtClean="0">
                <a:solidFill>
                  <a:srgbClr val="663300"/>
                </a:solidFill>
                <a:latin typeface="Calibri" pitchFamily="34" charset="0"/>
              </a:rPr>
              <a:t>Динамику формирования интегративного качества.</a:t>
            </a:r>
          </a:p>
          <a:p>
            <a:pPr algn="l">
              <a:buFontTx/>
              <a:buChar char="-"/>
              <a:defRPr/>
            </a:pPr>
            <a:r>
              <a:rPr lang="ru-RU" b="1" dirty="0" smtClean="0">
                <a:solidFill>
                  <a:srgbClr val="663300"/>
                </a:solidFill>
                <a:latin typeface="Calibri" pitchFamily="34" charset="0"/>
              </a:rPr>
              <a:t> Практическое применение полученных знаний.</a:t>
            </a:r>
          </a:p>
          <a:p>
            <a:pPr algn="l">
              <a:buFontTx/>
              <a:buChar char="-"/>
              <a:defRPr/>
            </a:pPr>
            <a:r>
              <a:rPr lang="ru-RU" b="1" dirty="0" smtClean="0">
                <a:solidFill>
                  <a:srgbClr val="663300"/>
                </a:solidFill>
                <a:latin typeface="Calibri" pitchFamily="34" charset="0"/>
              </a:rPr>
              <a:t> Отзывы участников образовательного процесса о проведенных мероприятиях.</a:t>
            </a:r>
          </a:p>
          <a:p>
            <a:pPr>
              <a:defRPr/>
            </a:pPr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02D-D81E-4ED0-933D-D02750C0F007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16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90127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292683" y="137160"/>
            <a:ext cx="8188377" cy="97155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Критерии оценки эффективности проекта</a:t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Показатели личностного развития детей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1"/>
          </p:nvPr>
        </p:nvSpPr>
        <p:spPr>
          <a:xfrm>
            <a:off x="297180" y="1417320"/>
            <a:ext cx="8023860" cy="4994910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663300"/>
                </a:solidFill>
              </a:rPr>
              <a:t> </a:t>
            </a:r>
            <a:endParaRPr lang="ru-RU" sz="3200" b="1" dirty="0">
              <a:solidFill>
                <a:srgbClr val="663300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02D-D81E-4ED0-933D-D02750C0F007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17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2910" y="1397000"/>
          <a:ext cx="7989570" cy="480818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9947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947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98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Показатели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9" marR="91439"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Способы оценки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9" marR="91439" marT="45711" marB="45711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98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Calibri" pitchFamily="34" charset="0"/>
                        </a:rPr>
                        <a:t>Познавательное развитие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9" marR="91439"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Calibri" pitchFamily="34" charset="0"/>
                        </a:rPr>
                        <a:t>Успешность овладения детьми разнообразными  технологиями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9" marR="91439" marT="45711" marB="45711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98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Calibri" pitchFamily="34" charset="0"/>
                        </a:rPr>
                        <a:t>Коммуникативная активность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9" marR="91439"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Calibri" pitchFamily="34" charset="0"/>
                        </a:rPr>
                        <a:t>Участие в мероприятиях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9" marR="91439" marT="45711" marB="45711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98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Calibri" pitchFamily="34" charset="0"/>
                        </a:rPr>
                        <a:t>Поведенческие реакции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9" marR="91439"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Calibri" pitchFamily="34" charset="0"/>
                        </a:rPr>
                        <a:t>Наблюдение в различных ситуациях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9" marR="91439" marT="45711" marB="45711"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9850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663300"/>
                          </a:solidFill>
                          <a:latin typeface="Calibri" pitchFamily="34" charset="0"/>
                        </a:rPr>
                        <a:t>Эмоциональность</a:t>
                      </a:r>
                      <a:endParaRPr lang="ru-RU" sz="2000" b="1" dirty="0">
                        <a:solidFill>
                          <a:srgbClr val="6633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663300"/>
                          </a:solidFill>
                          <a:latin typeface="Calibri" pitchFamily="34" charset="0"/>
                        </a:rPr>
                        <a:t>Внешние проявления</a:t>
                      </a:r>
                      <a:endParaRPr lang="ru-RU" sz="2000" b="1" dirty="0">
                        <a:solidFill>
                          <a:srgbClr val="6633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9850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663300"/>
                          </a:solidFill>
                          <a:latin typeface="Calibri" pitchFamily="34" charset="0"/>
                        </a:rPr>
                        <a:t>Экологическое</a:t>
                      </a:r>
                      <a:r>
                        <a:rPr lang="ru-RU" sz="2000" b="1" baseline="0" dirty="0" smtClean="0">
                          <a:solidFill>
                            <a:srgbClr val="6633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rgbClr val="663300"/>
                          </a:solidFill>
                          <a:latin typeface="Calibri" pitchFamily="34" charset="0"/>
                        </a:rPr>
                        <a:t> развитие </a:t>
                      </a:r>
                      <a:endParaRPr lang="ru-RU" sz="2000" b="1" dirty="0">
                        <a:solidFill>
                          <a:srgbClr val="6633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663300"/>
                          </a:solidFill>
                          <a:latin typeface="Calibri" pitchFamily="34" charset="0"/>
                        </a:rPr>
                        <a:t>Мониторинг  развития детей.</a:t>
                      </a:r>
                      <a:r>
                        <a:rPr lang="ru-RU" sz="2000" b="1" baseline="0" dirty="0" smtClean="0">
                          <a:solidFill>
                            <a:srgbClr val="663300"/>
                          </a:solidFill>
                          <a:latin typeface="Calibri" pitchFamily="34" charset="0"/>
                        </a:rPr>
                        <a:t> Интегративное качество </a:t>
                      </a:r>
                    </a:p>
                    <a:p>
                      <a:pPr algn="ctr"/>
                      <a:r>
                        <a:rPr lang="ru-RU" sz="2000" b="1" baseline="0" dirty="0" smtClean="0">
                          <a:solidFill>
                            <a:srgbClr val="663300"/>
                          </a:solidFill>
                          <a:latin typeface="Calibri" pitchFamily="34" charset="0"/>
                        </a:rPr>
                        <a:t>«Общая осведомленность о мире природы»</a:t>
                      </a:r>
                      <a:endParaRPr lang="ru-RU" sz="2000" b="1" dirty="0">
                        <a:solidFill>
                          <a:srgbClr val="6633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690127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292683" y="137160"/>
            <a:ext cx="8188377" cy="1291590"/>
          </a:xfrm>
        </p:spPr>
        <p:txBody>
          <a:bodyPr>
            <a:normAutofit fontScale="90000"/>
          </a:bodyPr>
          <a:lstStyle/>
          <a:p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53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Распространение результатов проекта </a:t>
            </a:r>
            <a:endParaRPr lang="ru-RU" sz="53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1"/>
          </p:nvPr>
        </p:nvSpPr>
        <p:spPr>
          <a:xfrm>
            <a:off x="297180" y="1485900"/>
            <a:ext cx="8023860" cy="5074920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Презентация проекта для педагогов и родителей ДОУ «Сказка».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Анализ результатов проекта и отчеты педагогов будут представлены на итоговом педсовете ДОУ «Сказка» 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(май 2018г.).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Опыт работы будет использован в дальнейшей работе ДОУ «Сказка» по данному направлению.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Отчет о наиболее интересных мероприятиях проекта будет озвучен в СМИ г. Игарка.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С материалами по  проекту можно будет познакомиться на сайте детского сада. Проект, сценарии мероприятий, методические разработки  будут  представлены в печатном,  электронном виде, что позволит всем заинтересованным лицам получить доступ к материалам. </a:t>
            </a:r>
          </a:p>
          <a:p>
            <a:pPr>
              <a:defRPr/>
            </a:pPr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02D-D81E-4ED0-933D-D02750C0F007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18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90127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292683" y="137160"/>
            <a:ext cx="8188377" cy="617220"/>
          </a:xfrm>
        </p:spPr>
        <p:txBody>
          <a:bodyPr>
            <a:normAutofit fontScale="90000"/>
          </a:bodyPr>
          <a:lstStyle/>
          <a:p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53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Этапы реализации проекта</a:t>
            </a:r>
            <a:endParaRPr lang="ru-RU" sz="53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1"/>
          </p:nvPr>
        </p:nvSpPr>
        <p:spPr>
          <a:xfrm>
            <a:off x="297180" y="1485900"/>
            <a:ext cx="8023860" cy="5074920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02D-D81E-4ED0-933D-D02750C0F007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19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8630" y="700278"/>
          <a:ext cx="7669530" cy="589483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26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381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4872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9242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№ этапа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Этап, деятельность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Сроки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09181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663300"/>
                          </a:solidFill>
                        </a:rPr>
                        <a:t>1.</a:t>
                      </a:r>
                      <a:endParaRPr lang="ru-RU" sz="2000" b="1" dirty="0">
                        <a:solidFill>
                          <a:srgbClr val="66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</a:rPr>
                        <a:t>Подготовительный этап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4"/>
                        </a:buBlip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</a:rPr>
                        <a:t> </a:t>
                      </a:r>
                      <a:r>
                        <a:rPr kumimoji="0" lang="ru-RU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</a:rPr>
                        <a:t>Подбор  методического материала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4"/>
                        </a:buBlip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Calibri" pitchFamily="34" charset="0"/>
                        </a:rPr>
                        <a:t>Анкетирование родителей, педагогов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663300"/>
                          </a:solidFill>
                        </a:rPr>
                        <a:t>Декабрь 2017г.</a:t>
                      </a:r>
                      <a:endParaRPr lang="ru-RU" dirty="0">
                        <a:solidFill>
                          <a:srgbClr val="6633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20721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663300"/>
                          </a:solidFill>
                        </a:rPr>
                        <a:t>2.</a:t>
                      </a:r>
                      <a:endParaRPr lang="ru-RU" sz="2000" b="1" dirty="0">
                        <a:solidFill>
                          <a:srgbClr val="66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</a:rPr>
                        <a:t>Организационный этап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4"/>
                        </a:buBlip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</a:rPr>
                        <a:t> Разработка проекта, перспективно-тематического планирования.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4"/>
                        </a:buBlip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</a:rPr>
                        <a:t> Организация соответствующей  среды и сопровождения.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4"/>
                        </a:buBlip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</a:rPr>
                        <a:t> Информирование педагогов и родителей о проекте.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663300"/>
                          </a:solidFill>
                        </a:rPr>
                        <a:t>Январь 2018г.</a:t>
                      </a:r>
                      <a:endParaRPr lang="ru-RU" dirty="0">
                        <a:solidFill>
                          <a:srgbClr val="6633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6101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663300"/>
                          </a:solidFill>
                        </a:rPr>
                        <a:t>3.</a:t>
                      </a:r>
                      <a:endParaRPr lang="ru-RU" sz="2000" b="1" dirty="0">
                        <a:solidFill>
                          <a:srgbClr val="66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</a:rPr>
                        <a:t>Этап реализации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4"/>
                        </a:buBlip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</a:rPr>
                        <a:t> Разработка и практическая реализация проекта в воспитательно-образовательной работе ДОУ.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663300"/>
                          </a:solidFill>
                        </a:rPr>
                        <a:t>Январь-апрель 2018г.</a:t>
                      </a:r>
                      <a:endParaRPr lang="ru-RU" dirty="0">
                        <a:solidFill>
                          <a:srgbClr val="6633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379981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663300"/>
                          </a:solidFill>
                        </a:rPr>
                        <a:t>4.</a:t>
                      </a:r>
                      <a:endParaRPr lang="ru-RU" sz="2000" b="1" dirty="0">
                        <a:solidFill>
                          <a:srgbClr val="66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</a:rPr>
                        <a:t>Аналитический этап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4"/>
                        </a:buBlip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</a:rPr>
                        <a:t> Анализ достигнутых результатов.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4"/>
                        </a:buBlip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</a:rPr>
                        <a:t> Информирование родителей о результатах проекта.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4"/>
                        </a:buBlip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</a:rPr>
                        <a:t> Определение перспектив дальнейшей работы.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663300"/>
                          </a:solidFill>
                        </a:rPr>
                        <a:t>Май 2018г.</a:t>
                      </a:r>
                      <a:endParaRPr lang="ru-RU" dirty="0">
                        <a:solidFill>
                          <a:srgbClr val="6633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690127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404734" y="297180"/>
            <a:ext cx="6647576" cy="5554980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latin typeface="+mn-lt"/>
              </a:rPr>
              <a:t/>
            </a:r>
            <a:br>
              <a:rPr lang="ru-RU" sz="4400" b="1" dirty="0" smtClean="0">
                <a:latin typeface="+mn-lt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400" b="1" dirty="0" smtClean="0">
                <a:solidFill>
                  <a:srgbClr val="663300"/>
                </a:solidFill>
              </a:rPr>
              <a:t> </a:t>
            </a:r>
            <a:br>
              <a:rPr lang="ru-RU" sz="4400" b="1" dirty="0" smtClean="0">
                <a:solidFill>
                  <a:srgbClr val="663300"/>
                </a:solidFill>
              </a:rPr>
            </a:br>
            <a:r>
              <a:rPr lang="ru-RU" sz="4400" b="1" dirty="0" smtClean="0">
                <a:solidFill>
                  <a:srgbClr val="663300"/>
                </a:solidFill>
              </a:rPr>
              <a:t/>
            </a:r>
            <a:br>
              <a:rPr lang="ru-RU" sz="4400" b="1" dirty="0" smtClean="0">
                <a:solidFill>
                  <a:srgbClr val="663300"/>
                </a:solidFill>
              </a:rPr>
            </a:br>
            <a:r>
              <a:rPr lang="ru-RU" sz="4400" b="1" dirty="0" smtClean="0">
                <a:solidFill>
                  <a:srgbClr val="663300"/>
                </a:solidFill>
              </a:rPr>
              <a:t/>
            </a:r>
            <a:br>
              <a:rPr lang="ru-RU" sz="4400" b="1" dirty="0" smtClean="0">
                <a:solidFill>
                  <a:srgbClr val="663300"/>
                </a:solidFill>
              </a:rPr>
            </a:br>
            <a:r>
              <a:rPr lang="ru-RU" sz="4400" b="1" dirty="0" smtClean="0">
                <a:solidFill>
                  <a:srgbClr val="663300"/>
                </a:solidFill>
              </a:rPr>
              <a:t/>
            </a:r>
            <a:br>
              <a:rPr lang="ru-RU" sz="4400" b="1" dirty="0" smtClean="0">
                <a:solidFill>
                  <a:srgbClr val="663300"/>
                </a:solidFill>
              </a:rPr>
            </a:br>
            <a:r>
              <a:rPr lang="ru-RU" sz="4400" b="1" dirty="0" smtClean="0">
                <a:solidFill>
                  <a:srgbClr val="663300"/>
                </a:solidFill>
              </a:rPr>
              <a:t/>
            </a:r>
            <a:br>
              <a:rPr lang="ru-RU" sz="4400" b="1" dirty="0" smtClean="0">
                <a:solidFill>
                  <a:srgbClr val="663300"/>
                </a:solidFill>
              </a:rPr>
            </a:br>
            <a:r>
              <a:rPr lang="ru-RU" sz="4400" b="1" dirty="0" smtClean="0">
                <a:solidFill>
                  <a:srgbClr val="663300"/>
                </a:solidFill>
              </a:rPr>
              <a:t/>
            </a:r>
            <a:br>
              <a:rPr lang="ru-RU" sz="4400" b="1" dirty="0" smtClean="0">
                <a:solidFill>
                  <a:srgbClr val="663300"/>
                </a:solidFill>
              </a:rPr>
            </a:br>
            <a:r>
              <a:rPr lang="ru-RU" sz="4400" b="1" dirty="0" smtClean="0">
                <a:solidFill>
                  <a:srgbClr val="663300"/>
                </a:solidFill>
              </a:rPr>
              <a:t/>
            </a:r>
            <a:br>
              <a:rPr lang="ru-RU" sz="4400" b="1" dirty="0" smtClean="0">
                <a:solidFill>
                  <a:srgbClr val="663300"/>
                </a:solidFill>
              </a:rPr>
            </a:br>
            <a:r>
              <a:rPr lang="ru-RU" sz="4400" b="1" dirty="0" smtClean="0">
                <a:solidFill>
                  <a:srgbClr val="663300"/>
                </a:solidFill>
              </a:rPr>
              <a:t/>
            </a:r>
            <a:br>
              <a:rPr lang="ru-RU" sz="4400" b="1" dirty="0" smtClean="0">
                <a:solidFill>
                  <a:srgbClr val="663300"/>
                </a:solidFill>
              </a:rPr>
            </a:br>
            <a:r>
              <a:rPr lang="ru-RU" sz="4400" b="1" dirty="0" smtClean="0">
                <a:solidFill>
                  <a:srgbClr val="663300"/>
                </a:solidFill>
              </a:rPr>
              <a:t/>
            </a:r>
            <a:br>
              <a:rPr lang="ru-RU" sz="4400" b="1" dirty="0" smtClean="0">
                <a:solidFill>
                  <a:srgbClr val="663300"/>
                </a:solidFill>
              </a:rPr>
            </a:br>
            <a:r>
              <a:rPr lang="ru-RU" sz="4400" b="1" dirty="0" smtClean="0">
                <a:solidFill>
                  <a:srgbClr val="663300"/>
                </a:solidFill>
              </a:rPr>
              <a:t/>
            </a:r>
            <a:br>
              <a:rPr lang="ru-RU" sz="4400" b="1" dirty="0" smtClean="0">
                <a:solidFill>
                  <a:srgbClr val="663300"/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Окружающий мир 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– это мы!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Экология – в нас!</a:t>
            </a:r>
            <a:b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Экологическое воспитание </a:t>
            </a:r>
            <a:b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– это зеркало души человека. </a:t>
            </a:r>
            <a:r>
              <a:rPr lang="ru-RU" sz="4400" b="1" dirty="0" smtClean="0">
                <a:latin typeface="+mn-lt"/>
              </a:rPr>
              <a:t/>
            </a:r>
            <a:br>
              <a:rPr lang="ru-RU" sz="4400" b="1" dirty="0" smtClean="0">
                <a:latin typeface="+mn-lt"/>
              </a:rPr>
            </a:br>
            <a:endParaRPr lang="ru-RU" sz="36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02D-D81E-4ED0-933D-D02750C0F007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90127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292683" y="137160"/>
            <a:ext cx="8188377" cy="1200150"/>
          </a:xfrm>
        </p:spPr>
        <p:txBody>
          <a:bodyPr>
            <a:normAutofit fontScale="90000"/>
          </a:bodyPr>
          <a:lstStyle/>
          <a:p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План-график реализации проекта</a:t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1 этап. Подготовительный 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1"/>
          </p:nvPr>
        </p:nvSpPr>
        <p:spPr>
          <a:xfrm>
            <a:off x="297180" y="1364105"/>
            <a:ext cx="8023860" cy="5261547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Декабрь 2017г.</a:t>
            </a:r>
          </a:p>
          <a:p>
            <a:pPr marL="457200" indent="-457200" algn="l">
              <a:buFont typeface="Wingdings" panose="05000000000000000000" pitchFamily="2" charset="2"/>
              <a:buChar char="ü"/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Анкетирование «Выявление интересов и знаний воспитанников по вопросам экологического воспитания дошкольников».</a:t>
            </a:r>
          </a:p>
          <a:p>
            <a:pPr marL="457200" indent="-457200" algn="l">
              <a:buFont typeface="Wingdings" panose="05000000000000000000" pitchFamily="2" charset="2"/>
              <a:buChar char="ü"/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Анкетирование педагогов «Экологическое воспитание дошкольников».</a:t>
            </a:r>
          </a:p>
          <a:p>
            <a:pPr marL="457200" indent="-457200" algn="l">
              <a:buFont typeface="Wingdings" panose="05000000000000000000" pitchFamily="2" charset="2"/>
              <a:buChar char="ü"/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Семинар – практикум «Обучение технологии проектирования.  Разработка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общесадового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проекта познавательной направленности «Мир природы».</a:t>
            </a:r>
          </a:p>
          <a:p>
            <a:pPr marL="457200" indent="-457200" algn="l">
              <a:buFont typeface="Wingdings" panose="05000000000000000000" pitchFamily="2" charset="2"/>
              <a:buChar char="ü"/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Консультация «Особенности разработки и реализации экологического проекта».</a:t>
            </a:r>
          </a:p>
        </p:txBody>
      </p:sp>
    </p:spTree>
    <p:extLst>
      <p:ext uri="{BB962C8B-B14F-4D97-AF65-F5344CB8AC3E}">
        <p14:creationId xmlns:p14="http://schemas.microsoft.com/office/powerpoint/2010/main" val="159690127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292683" y="137160"/>
            <a:ext cx="8188377" cy="1200150"/>
          </a:xfrm>
        </p:spPr>
        <p:txBody>
          <a:bodyPr>
            <a:normAutofit fontScale="90000"/>
          </a:bodyPr>
          <a:lstStyle/>
          <a:p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План-график реализации проекта</a:t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2 этап. Организационный 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1"/>
          </p:nvPr>
        </p:nvSpPr>
        <p:spPr>
          <a:xfrm>
            <a:off x="297180" y="1259174"/>
            <a:ext cx="8023860" cy="5306518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Январь 2018г.</a:t>
            </a:r>
          </a:p>
          <a:p>
            <a:pPr marL="457200" indent="-457200" algn="l">
              <a:buFont typeface="Wingdings" panose="05000000000000000000" pitchFamily="2" charset="2"/>
              <a:buChar char="ü"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Тематический контроль «Организация экологического воспитания у детей в условиях ДОУ «Сказка».</a:t>
            </a:r>
          </a:p>
          <a:p>
            <a:pPr marL="457200" indent="-457200" algn="l">
              <a:buFont typeface="Wingdings" panose="05000000000000000000" pitchFamily="2" charset="2"/>
              <a:buChar char="ü"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Конференция-презентация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общесадового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образовательного проекта «Мир природы».</a:t>
            </a:r>
          </a:p>
          <a:p>
            <a:pPr marL="457200" indent="-457200" algn="l">
              <a:buFont typeface="Wingdings" panose="05000000000000000000" pitchFamily="2" charset="2"/>
              <a:buChar char="ü"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Выставка – презентация для родителей 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общесадового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образовательного проекта «Мир природы».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02D-D81E-4ED0-933D-D02750C0F007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21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90127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292683" y="137160"/>
            <a:ext cx="8188377" cy="1200150"/>
          </a:xfrm>
        </p:spPr>
        <p:txBody>
          <a:bodyPr>
            <a:normAutofit fontScale="90000"/>
          </a:bodyPr>
          <a:lstStyle/>
          <a:p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План-график реализации проекта</a:t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3 этап. Основной 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1"/>
          </p:nvPr>
        </p:nvSpPr>
        <p:spPr>
          <a:xfrm>
            <a:off x="297180" y="1410949"/>
            <a:ext cx="8023860" cy="5074920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Январь 2018г.</a:t>
            </a:r>
          </a:p>
          <a:p>
            <a:pPr marL="457200" indent="-457200" algn="l">
              <a:buFont typeface="Wingdings" panose="05000000000000000000" pitchFamily="2" charset="2"/>
              <a:buChar char="ü"/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Педсовет (Деловая игра) «Экологическое воспитание в детском саду»</a:t>
            </a:r>
          </a:p>
          <a:p>
            <a:pPr marL="457200" indent="-457200" algn="l">
              <a:buFont typeface="Wingdings" panose="05000000000000000000" pitchFamily="2" charset="2"/>
              <a:buChar char="ü"/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Выставка «Родная природа в произведениях детских поэтов»  </a:t>
            </a:r>
          </a:p>
          <a:p>
            <a:pPr marL="457200" indent="-457200" algn="l">
              <a:buFont typeface="Wingdings" panose="05000000000000000000" pitchFamily="2" charset="2"/>
              <a:buChar char="ü"/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Выставка – презентация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общесадового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образовательного проекта «Мир природы»</a:t>
            </a:r>
          </a:p>
          <a:p>
            <a:pPr>
              <a:defRPr/>
            </a:pPr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  <a:p>
            <a:pPr>
              <a:defRPr/>
            </a:pPr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  <a:p>
            <a:pPr>
              <a:defRPr/>
            </a:pPr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02D-D81E-4ED0-933D-D02750C0F007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22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90127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292683" y="137160"/>
            <a:ext cx="8188377" cy="1200150"/>
          </a:xfrm>
        </p:spPr>
        <p:txBody>
          <a:bodyPr>
            <a:normAutofit fontScale="90000"/>
          </a:bodyPr>
          <a:lstStyle/>
          <a:p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План-график реализации проекта</a:t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3 этап. Основной 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1"/>
          </p:nvPr>
        </p:nvSpPr>
        <p:spPr>
          <a:xfrm>
            <a:off x="297180" y="1485900"/>
            <a:ext cx="8023860" cy="4869930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Февраль 2018г.</a:t>
            </a:r>
          </a:p>
          <a:p>
            <a:pPr algn="l">
              <a:buFont typeface="Wingdings" pitchFamily="2" charset="2"/>
              <a:buChar char="ü"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Конкурс чтения стихотворений о природе родного края, птицах, растениях и животных «Кладовая природы»</a:t>
            </a:r>
          </a:p>
          <a:p>
            <a:pPr algn="l">
              <a:lnSpc>
                <a:spcPct val="100000"/>
              </a:lnSpc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Конкурс педагогического мастерства «Лучшая организация экологического центра в группе»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Консультация «Экологическое воспитание дошкольников в системе планирования образовательной деятельности в соответствии с ФГОС ДО».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Выставка детского художественного  творчества «Животные нашего края»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Тематическая выставка «Знакомьтесь, Красная книга!» 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endParaRPr lang="ru-RU" sz="2800" b="1" dirty="0" smtClean="0">
              <a:solidFill>
                <a:schemeClr val="accent2">
                  <a:lumMod val="50000"/>
                </a:schemeClr>
              </a:solidFill>
              <a:cs typeface="Times New Roman" pitchFamily="18" charset="0"/>
            </a:endParaRPr>
          </a:p>
          <a:p>
            <a:pPr>
              <a:defRPr/>
            </a:pPr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  <a:p>
            <a:pPr>
              <a:defRPr/>
            </a:pPr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02D-D81E-4ED0-933D-D02750C0F007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23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90127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292683" y="137160"/>
            <a:ext cx="8188377" cy="1200150"/>
          </a:xfrm>
        </p:spPr>
        <p:txBody>
          <a:bodyPr>
            <a:normAutofit fontScale="90000"/>
          </a:bodyPr>
          <a:lstStyle/>
          <a:p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План-график реализации проекта</a:t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3 этап. Основной 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1"/>
          </p:nvPr>
        </p:nvSpPr>
        <p:spPr>
          <a:xfrm>
            <a:off x="297180" y="1485900"/>
            <a:ext cx="8023860" cy="5074920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Март 2018г.</a:t>
            </a:r>
          </a:p>
          <a:p>
            <a:pPr algn="l"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Семинар «Инновационные подходы к экологическому воспитанию дошкольников»</a:t>
            </a:r>
          </a:p>
          <a:p>
            <a:pPr algn="l"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Методический час «Формы экологического воспитания в образовательном процессе»</a:t>
            </a:r>
          </a:p>
          <a:p>
            <a:pPr algn="l">
              <a:buFont typeface="Wingdings" pitchFamily="2" charset="2"/>
              <a:buChar char="ü"/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Консультация «Познавательно-исследовательская деятельность, как форма знакомства дошкольников с миром природы».</a:t>
            </a:r>
          </a:p>
          <a:p>
            <a:pPr algn="l">
              <a:buFont typeface="Wingdings" pitchFamily="2" charset="2"/>
              <a:buChar char="ü"/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Консультация «Занятия как основная форма организации экологического воспитания в ДОУ»</a:t>
            </a:r>
          </a:p>
          <a:p>
            <a:pPr algn="l">
              <a:buFont typeface="Wingdings" pitchFamily="2" charset="2"/>
              <a:buChar char="ü"/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Тематическая выставка  «Экскурсия в весенний лес»</a:t>
            </a:r>
          </a:p>
          <a:p>
            <a:pPr algn="l">
              <a:buFont typeface="Wingdings" pitchFamily="2" charset="2"/>
              <a:buChar char="ü"/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Фотовыставка «Уголок природы в группе»</a:t>
            </a:r>
          </a:p>
          <a:p>
            <a:pPr algn="l">
              <a:buFont typeface="Wingdings" pitchFamily="2" charset="2"/>
              <a:buChar char="ü"/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Театральный фестиваль «Экологическая сказка».</a:t>
            </a:r>
          </a:p>
          <a:p>
            <a:pPr>
              <a:defRPr/>
            </a:pPr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  <a:p>
            <a:pPr>
              <a:defRPr/>
            </a:pPr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  <a:p>
            <a:pPr>
              <a:defRPr/>
            </a:pPr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  <a:p>
            <a:pPr>
              <a:defRPr/>
            </a:pPr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02D-D81E-4ED0-933D-D02750C0F007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24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90127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292683" y="137160"/>
            <a:ext cx="8188377" cy="1200150"/>
          </a:xfrm>
        </p:spPr>
        <p:txBody>
          <a:bodyPr>
            <a:normAutofit fontScale="90000"/>
          </a:bodyPr>
          <a:lstStyle/>
          <a:p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План-график реализации проекта</a:t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3 этап. Основной 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1"/>
          </p:nvPr>
        </p:nvSpPr>
        <p:spPr>
          <a:xfrm>
            <a:off x="400050" y="1485900"/>
            <a:ext cx="7132320" cy="5074920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Апрель 2018г.</a:t>
            </a:r>
          </a:p>
          <a:p>
            <a:pPr algn="l">
              <a:buFont typeface="Wingdings" pitchFamily="2" charset="2"/>
              <a:buChar char="ü"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Консультация «Организация взаимодействия с родителями по реализации экологического воспитания детей дошкольного возраста».</a:t>
            </a:r>
          </a:p>
          <a:p>
            <a:pPr algn="l">
              <a:buFont typeface="Wingdings" pitchFamily="2" charset="2"/>
              <a:buChar char="ü"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Праздник «День Земли» старший дошкольный возраст.</a:t>
            </a:r>
          </a:p>
          <a:p>
            <a:pPr algn="l">
              <a:buFont typeface="Wingdings" pitchFamily="2" charset="2"/>
              <a:buChar char="ü"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Фестиваль педагогических практик «Неделя экологического творчества».</a:t>
            </a:r>
          </a:p>
          <a:p>
            <a:pPr algn="l">
              <a:buFont typeface="Wingdings" pitchFamily="2" charset="2"/>
              <a:buChar char="ü"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Конкурс экологического плаката «Берегите природу!»</a:t>
            </a:r>
          </a:p>
          <a:p>
            <a:pPr algn="l">
              <a:buFont typeface="Wingdings" pitchFamily="2" charset="2"/>
              <a:buChar char="ü"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Родительское собрание «Экологическое воспитание дошкольников».</a:t>
            </a:r>
          </a:p>
          <a:p>
            <a:pPr>
              <a:defRPr/>
            </a:pPr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02D-D81E-4ED0-933D-D02750C0F007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25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90127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292683" y="137160"/>
            <a:ext cx="8188377" cy="1200150"/>
          </a:xfrm>
        </p:spPr>
        <p:txBody>
          <a:bodyPr>
            <a:normAutofit fontScale="90000"/>
          </a:bodyPr>
          <a:lstStyle/>
          <a:p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План-график реализации проекта</a:t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3 этап. Основной 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1"/>
          </p:nvPr>
        </p:nvSpPr>
        <p:spPr>
          <a:xfrm>
            <a:off x="297180" y="1485900"/>
            <a:ext cx="8023860" cy="5234940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Апрель 2018г.</a:t>
            </a:r>
          </a:p>
          <a:p>
            <a:pPr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Фестиваль педагогических практик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«Неделя экологического творчества»:</a:t>
            </a:r>
          </a:p>
          <a:p>
            <a:pPr algn="l">
              <a:buFont typeface="Wingdings" pitchFamily="2" charset="2"/>
              <a:buChar char="ü"/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Проект «Природа нашего края» подготовительная группа «А» «Радуга», Блохина Л.А</a:t>
            </a:r>
          </a:p>
          <a:p>
            <a:pPr algn="l">
              <a:buFont typeface="Wingdings" pitchFamily="2" charset="2"/>
              <a:buChar char="ü"/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Проект по экологическому воспитанию подготовительная группа «Б» «Непоседы», Александрова О.С., Прошунина С.С.</a:t>
            </a:r>
          </a:p>
          <a:p>
            <a:pPr algn="l">
              <a:buFont typeface="Wingdings" pitchFamily="2" charset="2"/>
              <a:buChar char="ü"/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Проект «Посадка репчатого лука» первая младшая группа «А» «Ладушки»,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Жаренкова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Н.В.	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Пособие «Исследуем тайны природы» «Звёздочка» старшая группа «Б»,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Терентиенко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И.Н.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Пособие «Нетрадиционные игры по экологии» средняя группа «А» «Умка» , Иванова В.А.,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Шемшединова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Е.Ю.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Пособие «Времена года» вторая младшая группа  «Б» «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Капитошка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»,  Горбунова Е.Ю., Сысоева С.А.	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02D-D81E-4ED0-933D-D02750C0F007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26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90127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292683" y="137160"/>
            <a:ext cx="8188377" cy="1200150"/>
          </a:xfrm>
        </p:spPr>
        <p:txBody>
          <a:bodyPr>
            <a:normAutofit fontScale="90000"/>
          </a:bodyPr>
          <a:lstStyle/>
          <a:p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План-график реализации проекта</a:t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3 этап. Основной 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1"/>
          </p:nvPr>
        </p:nvSpPr>
        <p:spPr>
          <a:xfrm>
            <a:off x="297180" y="1485900"/>
            <a:ext cx="8023860" cy="5234940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Апрель 2018г.</a:t>
            </a:r>
          </a:p>
          <a:p>
            <a:pPr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Фестиваль педагогических практик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«Неделя экологического творчества»: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Мастер – класс «Экологические игры - экспериментирование» 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старшая группа «А»,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Сойнова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Г.Н.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Открытые занятия: 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- Первая младшая группа «А»,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Шалатова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Л.М.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- Первая младшая группа «Б», Примак Л.А., Носова С.А.	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- Вторая младшая группа «А»,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Лычковская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Т.Н.	</a:t>
            </a:r>
          </a:p>
          <a:p>
            <a:pPr algn="l"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02D-D81E-4ED0-933D-D02750C0F007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27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90127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292683" y="137160"/>
            <a:ext cx="8188377" cy="1200150"/>
          </a:xfrm>
        </p:spPr>
        <p:txBody>
          <a:bodyPr>
            <a:normAutofit fontScale="90000"/>
          </a:bodyPr>
          <a:lstStyle/>
          <a:p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План-график реализации проекта</a:t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4 этап. Аналитический 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1"/>
          </p:nvPr>
        </p:nvSpPr>
        <p:spPr>
          <a:xfrm>
            <a:off x="297180" y="1485900"/>
            <a:ext cx="8023860" cy="5074920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Май 2018г.</a:t>
            </a:r>
          </a:p>
          <a:p>
            <a:pPr algn="l"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663300"/>
                </a:solidFill>
              </a:rPr>
              <a:t>Дискуссия  «Результаты проекта «Мир природы»</a:t>
            </a:r>
          </a:p>
          <a:p>
            <a:pPr algn="l"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663300"/>
                </a:solidFill>
                <a:latin typeface="Calibri" pitchFamily="34" charset="0"/>
              </a:rPr>
              <a:t>Итоговый педсовет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02D-D81E-4ED0-933D-D02750C0F007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28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90127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628650" y="179883"/>
            <a:ext cx="78867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latin typeface="+mn-lt"/>
              </a:rPr>
              <a:t/>
            </a:r>
            <a:br>
              <a:rPr lang="ru-RU" sz="4400" b="1" dirty="0" smtClean="0">
                <a:latin typeface="+mn-lt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Благодарю за внимание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4400" b="1" dirty="0" smtClean="0">
                <a:latin typeface="+mn-lt"/>
              </a:rPr>
              <a:t/>
            </a:r>
            <a:br>
              <a:rPr lang="ru-RU" sz="4400" b="1" dirty="0" smtClean="0">
                <a:latin typeface="+mn-lt"/>
              </a:rPr>
            </a:br>
            <a:endParaRPr lang="ru-RU" sz="36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02D-D81E-4ED0-933D-D02750C0F007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29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1027" name="Picture 3" descr="D:\гиф анимация\разное\890482562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2382" y="1209640"/>
            <a:ext cx="5876142" cy="5445431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59690127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299804" y="365126"/>
            <a:ext cx="7465101" cy="132556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r"/>
            <a:r>
              <a:rPr lang="ru-RU" sz="4400" b="1" dirty="0" smtClean="0">
                <a:latin typeface="+mn-lt"/>
              </a:rPr>
              <a:t/>
            </a:r>
            <a:br>
              <a:rPr lang="ru-RU" sz="4400" b="1" dirty="0" smtClean="0">
                <a:latin typeface="+mn-lt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Велика Россия, а ступить некуда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Анатолий Рос </a:t>
            </a:r>
            <a:r>
              <a:rPr lang="ru-RU" sz="4400" b="1" dirty="0" smtClean="0">
                <a:latin typeface="+mn-lt"/>
              </a:rPr>
              <a:t/>
            </a:r>
            <a:br>
              <a:rPr lang="ru-RU" sz="4400" b="1" dirty="0" smtClean="0">
                <a:latin typeface="+mn-lt"/>
              </a:rPr>
            </a:br>
            <a:r>
              <a:rPr lang="ru-RU" sz="4400" b="1" dirty="0" smtClean="0">
                <a:latin typeface="+mn-lt"/>
              </a:rPr>
              <a:t/>
            </a:r>
            <a:br>
              <a:rPr lang="ru-RU" sz="4400" b="1" dirty="0" smtClean="0">
                <a:latin typeface="+mn-lt"/>
              </a:rPr>
            </a:br>
            <a:r>
              <a:rPr lang="ru-RU" sz="4400" b="1" dirty="0" smtClean="0">
                <a:latin typeface="+mn-lt"/>
              </a:rPr>
              <a:t/>
            </a:r>
            <a:br>
              <a:rPr lang="ru-RU" sz="4400" b="1" dirty="0" smtClean="0">
                <a:latin typeface="+mn-lt"/>
              </a:rPr>
            </a:br>
            <a:endParaRPr lang="ru-RU" sz="36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194872" y="1825625"/>
            <a:ext cx="4122295" cy="4351338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rgbClr val="663300"/>
                </a:solidFill>
              </a:rPr>
              <a:t>Загрязнение окружающей среды – общегосударственная проблема, но она начинается в наших домах. Чем лучше мы живем, тем больше выбрасываем, тем больше становятся мусорные свалки вокруг наших домов.</a:t>
            </a:r>
            <a:endParaRPr lang="ru-RU" b="1" dirty="0">
              <a:solidFill>
                <a:srgbClr val="663300"/>
              </a:solidFill>
            </a:endParaRPr>
          </a:p>
        </p:txBody>
      </p:sp>
      <p:pic>
        <p:nvPicPr>
          <p:cNvPr id="2050" name="Picture 2" descr="C:\Users\Татьяна\Desktop\Новая папка\wp_ss_20171025_0005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08037">
            <a:off x="4092753" y="1885490"/>
            <a:ext cx="4741398" cy="39424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9690127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292683" y="137160"/>
            <a:ext cx="8188377" cy="971550"/>
          </a:xfrm>
        </p:spPr>
        <p:txBody>
          <a:bodyPr>
            <a:normAutofit fontScale="90000"/>
          </a:bodyPr>
          <a:lstStyle/>
          <a:p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rgbClr val="663300"/>
                </a:solidFill>
              </a:rPr>
              <a:t/>
            </a:r>
            <a:br>
              <a:rPr lang="ru-RU" sz="8000" b="1" dirty="0" smtClean="0">
                <a:solidFill>
                  <a:srgbClr val="663300"/>
                </a:solidFill>
              </a:rPr>
            </a:br>
            <a:r>
              <a:rPr lang="ru-RU" sz="8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Актуальность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1"/>
          </p:nvPr>
        </p:nvSpPr>
        <p:spPr>
          <a:xfrm>
            <a:off x="297180" y="1417320"/>
            <a:ext cx="8023860" cy="4994910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1600" b="1" dirty="0" smtClean="0">
                <a:solidFill>
                  <a:srgbClr val="663300"/>
                </a:solidFill>
                <a:cs typeface="Times New Roman" panose="02020603050405020304" pitchFamily="18" charset="0"/>
              </a:rPr>
              <a:t>Экологическое образование дошкольников – это формирование у детей экологического сознания, экологической культуры и способности понимать и любить окружающий мир и бережно относиться к нему.  При ознакомлении детей с природой открываются возможности для эстетического, патриотического, нравственного воспитания. Общение с природой обогащает духовную сферу ребенка, способствует формированию положительных моральных качеств.                                                    </a:t>
            </a:r>
          </a:p>
          <a:p>
            <a:pPr algn="l"/>
            <a:r>
              <a:rPr lang="ru-RU" sz="1600" b="1" dirty="0" smtClean="0">
                <a:solidFill>
                  <a:srgbClr val="663300"/>
                </a:solidFill>
                <a:cs typeface="Times New Roman" panose="02020603050405020304" pitchFamily="18" charset="0"/>
              </a:rPr>
              <a:t> В дошкольный возрасте закладываются основы личности, в том числе позитивное отношение к природе, окружающему миру. Детский сад является первым звеном системы непрерывного экологического образования. Именно в этом возрасте ребенок-дошкольник учится   чувствовать красоту родного края, красоту земли, и осознаёт свою ответственность за охрану природы.</a:t>
            </a:r>
          </a:p>
          <a:p>
            <a:pPr algn="l"/>
            <a:r>
              <a:rPr lang="ru-RU" sz="1600" b="1" dirty="0" smtClean="0">
                <a:solidFill>
                  <a:srgbClr val="663300"/>
                </a:solidFill>
                <a:cs typeface="Times New Roman" panose="02020603050405020304" pitchFamily="18" charset="0"/>
              </a:rPr>
              <a:t>Интерес и любовь к окружающему миру формируется на экологических примерах своего региона. Общение детей с природой  родного  края, организованное педагогом, содержание знаний, доступное возрасту, восприятию детей, вызывает устойчивый интерес, стимулирует желание заботиться о природе и охранять ее. </a:t>
            </a:r>
          </a:p>
          <a:p>
            <a:pPr algn="l"/>
            <a:r>
              <a:rPr lang="ru-RU" sz="1600" b="1" dirty="0" smtClean="0">
                <a:solidFill>
                  <a:srgbClr val="663300"/>
                </a:solidFill>
                <a:cs typeface="Times New Roman" panose="02020603050405020304" pitchFamily="18" charset="0"/>
              </a:rPr>
              <a:t>Основа воспитания экологически грамотного человека – это не только знания, но и воспитание гуманных чувств, положительного опыта общения с природой, внутреннего сознательного отношения к природе.  Важно, чтобы все участники образовательного процесса это понимали и активно участвовали в экологическом  воспитании дошкольников.</a:t>
            </a:r>
          </a:p>
          <a:p>
            <a:endParaRPr lang="ru-RU" sz="3200" b="1" dirty="0">
              <a:solidFill>
                <a:srgbClr val="663300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02D-D81E-4ED0-933D-D02750C0F007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4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90127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292683" y="137160"/>
            <a:ext cx="8188377" cy="971550"/>
          </a:xfrm>
        </p:spPr>
        <p:txBody>
          <a:bodyPr>
            <a:normAutofit fontScale="90000"/>
          </a:bodyPr>
          <a:lstStyle/>
          <a:p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75000"/>
                  </a:schemeClr>
                </a:solidFill>
              </a:rPr>
              <a:t>Проблемы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1"/>
          </p:nvPr>
        </p:nvSpPr>
        <p:spPr>
          <a:xfrm>
            <a:off x="297180" y="1417320"/>
            <a:ext cx="8023860" cy="4994910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663300"/>
                </a:solidFill>
                <a:cs typeface="Times New Roman" panose="02020603050405020304" pitchFamily="18" charset="0"/>
              </a:rPr>
              <a:t>Состояние окружающей природы очень изменилось за последнее время – погибают  деревья, ухудшается состояние парков и лесов, во многом по вине человека. Обострение экологической проблемы в стране и мире диктует необходимость интенсивной просветительской работы по формированию экологического сознания, культуры природопользования. Проблема заключается в отсутствии экологической культуры современных людей, равнодушном отношении к окружающей природе. </a:t>
            </a:r>
          </a:p>
          <a:p>
            <a:r>
              <a:rPr lang="ru-RU" sz="2000" b="1" dirty="0" smtClean="0">
                <a:solidFill>
                  <a:srgbClr val="663300"/>
                </a:solidFill>
                <a:cs typeface="Times New Roman" panose="02020603050405020304" pitchFamily="18" charset="0"/>
              </a:rPr>
              <a:t>Формирование начал экологической культуры происходит именно в период дошкольного детства. Сегодня зачастую наши дети экологически не воспитаны, т.е. они не знают правил поведения в природе; не у всех и не всегда проявляется доброжелательное отношение к объектам живой и неживой природы; не у всех достаточный запас знаний об окружающем мире;  наблюдается потребительское отношение к природе. </a:t>
            </a:r>
          </a:p>
          <a:p>
            <a:endParaRPr lang="ru-RU" sz="2000" b="1" dirty="0" smtClean="0">
              <a:solidFill>
                <a:srgbClr val="663300"/>
              </a:solidFill>
            </a:endParaRPr>
          </a:p>
          <a:p>
            <a:endParaRPr lang="ru-RU" sz="3200" b="1" dirty="0">
              <a:solidFill>
                <a:srgbClr val="663300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02D-D81E-4ED0-933D-D02750C0F007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90127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292683" y="137160"/>
            <a:ext cx="8188377" cy="971550"/>
          </a:xfrm>
        </p:spPr>
        <p:txBody>
          <a:bodyPr>
            <a:normAutofit fontScale="90000"/>
          </a:bodyPr>
          <a:lstStyle/>
          <a:p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75000"/>
                  </a:schemeClr>
                </a:solidFill>
              </a:rPr>
              <a:t>Проблемы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1"/>
          </p:nvPr>
        </p:nvSpPr>
        <p:spPr>
          <a:xfrm>
            <a:off x="297180" y="1417320"/>
            <a:ext cx="8023860" cy="4994910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663300"/>
                </a:solidFill>
              </a:rPr>
              <a:t>Анкетирование родителей, организованное в детском саду, показало следующие результаты:</a:t>
            </a:r>
          </a:p>
          <a:p>
            <a:pPr algn="l"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663300"/>
                </a:solidFill>
              </a:rPr>
              <a:t>100% опрошенных родителей считают что,  экологическое воспитание нужно организовывать в дошкольном возрасте.</a:t>
            </a:r>
          </a:p>
          <a:p>
            <a:pPr algn="l"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663300"/>
                </a:solidFill>
              </a:rPr>
              <a:t>86% опрошенных родителей считают проблему экологического воспитания дошкольников важной.</a:t>
            </a:r>
          </a:p>
          <a:p>
            <a:pPr algn="l"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663300"/>
                </a:solidFill>
              </a:rPr>
              <a:t> 71% опрошенных родителей не знают как в детском саду организована работа по экологическому воспитанию.</a:t>
            </a:r>
          </a:p>
          <a:p>
            <a:pPr algn="l"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663300"/>
                </a:solidFill>
              </a:rPr>
              <a:t> Только 29% опрошенных родителей используют дома разнообразные формы экологического воспитания дошкольников. </a:t>
            </a:r>
          </a:p>
          <a:p>
            <a:pPr algn="l"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663300"/>
                </a:solidFill>
              </a:rPr>
              <a:t>Основными формами работы дома 53% родителе назвали:</a:t>
            </a:r>
          </a:p>
          <a:p>
            <a:pPr marL="354013" algn="l"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663300"/>
                </a:solidFill>
              </a:rPr>
              <a:t> Отдых на природе.</a:t>
            </a:r>
          </a:p>
          <a:p>
            <a:pPr marL="354013" algn="l"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663300"/>
                </a:solidFill>
              </a:rPr>
              <a:t> Просмотр мультфильмов. </a:t>
            </a:r>
          </a:p>
          <a:p>
            <a:pPr algn="l">
              <a:buFontTx/>
              <a:buChar char="-"/>
            </a:pPr>
            <a:endParaRPr lang="ru-RU" b="1" dirty="0">
              <a:solidFill>
                <a:srgbClr val="663300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02D-D81E-4ED0-933D-D02750C0F007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6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90127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292683" y="137160"/>
            <a:ext cx="8188377" cy="971550"/>
          </a:xfrm>
        </p:spPr>
        <p:txBody>
          <a:bodyPr>
            <a:normAutofit fontScale="90000"/>
          </a:bodyPr>
          <a:lstStyle/>
          <a:p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75000"/>
                  </a:schemeClr>
                </a:solidFill>
              </a:rPr>
              <a:t>Проблемы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1"/>
          </p:nvPr>
        </p:nvSpPr>
        <p:spPr>
          <a:xfrm>
            <a:off x="297180" y="1417320"/>
            <a:ext cx="8023860" cy="4994910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300" b="1" dirty="0" smtClean="0">
                <a:solidFill>
                  <a:srgbClr val="663300"/>
                </a:solidFill>
              </a:rPr>
              <a:t>Мониторинг развития у детей интегративного качества «Общая осведомленность о мире природы», проведенный в детском саду в декабре 2017г., показал следующие результаты:</a:t>
            </a:r>
          </a:p>
          <a:p>
            <a:pPr indent="354013" algn="l"/>
            <a:r>
              <a:rPr lang="ru-RU" sz="2300" b="1" dirty="0" smtClean="0">
                <a:solidFill>
                  <a:srgbClr val="663300"/>
                </a:solidFill>
              </a:rPr>
              <a:t>Высокий уровень – 37%</a:t>
            </a:r>
          </a:p>
          <a:p>
            <a:pPr indent="354013" algn="l"/>
            <a:r>
              <a:rPr lang="ru-RU" sz="2300" b="1" dirty="0" smtClean="0">
                <a:solidFill>
                  <a:srgbClr val="663300"/>
                </a:solidFill>
              </a:rPr>
              <a:t>Средний уровень – 35%</a:t>
            </a:r>
          </a:p>
          <a:p>
            <a:pPr indent="354013" algn="l"/>
            <a:r>
              <a:rPr lang="ru-RU" sz="2300" b="1" dirty="0" smtClean="0">
                <a:solidFill>
                  <a:srgbClr val="663300"/>
                </a:solidFill>
              </a:rPr>
              <a:t>Низкий уровень – 28%</a:t>
            </a:r>
          </a:p>
          <a:p>
            <a:pPr indent="354013" algn="just"/>
            <a:r>
              <a:rPr lang="ru-RU" sz="2300" b="1" dirty="0" smtClean="0">
                <a:solidFill>
                  <a:srgbClr val="663300"/>
                </a:solidFill>
              </a:rPr>
              <a:t>Значительная часть детей имеет средний и низкий уровень развития, что говорит о необходимости оптимизировать работу детского сада по экологическому воспитанию через включение в воспитательно-образовательный процесс эффективных форм, методов, приемов работы, организации разноплановых мероприятий для всех участников образовательного процесса. </a:t>
            </a:r>
            <a:endParaRPr lang="ru-RU" sz="2300" b="1" dirty="0">
              <a:solidFill>
                <a:srgbClr val="663300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02D-D81E-4ED0-933D-D02750C0F007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7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90127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292683" y="137160"/>
            <a:ext cx="7514007" cy="971550"/>
          </a:xfrm>
        </p:spPr>
        <p:txBody>
          <a:bodyPr>
            <a:normAutofit fontScale="90000"/>
          </a:bodyPr>
          <a:lstStyle/>
          <a:p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Проектная идея</a:t>
            </a:r>
            <a:endParaRPr lang="ru-RU" sz="80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1"/>
          </p:nvPr>
        </p:nvSpPr>
        <p:spPr>
          <a:xfrm>
            <a:off x="297180" y="1417320"/>
            <a:ext cx="7602636" cy="4458824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663300"/>
                </a:solidFill>
                <a:cs typeface="Times New Roman" panose="02020603050405020304" pitchFamily="18" charset="0"/>
              </a:rPr>
              <a:t>Проектирование модели экологического воспитания детей дошкольного возраста, повышения профессиональной компетентности педагогов детского сада, педагогического просвещения родителей через традиционные и новые методы и формы работы. </a:t>
            </a:r>
            <a:endParaRPr lang="ru-RU" sz="3200" b="1" dirty="0">
              <a:solidFill>
                <a:srgbClr val="663300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02D-D81E-4ED0-933D-D02750C0F007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8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90127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292683" y="137160"/>
            <a:ext cx="8188377" cy="971550"/>
          </a:xfrm>
        </p:spPr>
        <p:txBody>
          <a:bodyPr>
            <a:normAutofit fontScale="90000"/>
          </a:bodyPr>
          <a:lstStyle/>
          <a:p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75000"/>
                  </a:schemeClr>
                </a:solidFill>
              </a:rPr>
              <a:t>Цель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1"/>
          </p:nvPr>
        </p:nvSpPr>
        <p:spPr>
          <a:xfrm>
            <a:off x="297180" y="1417320"/>
            <a:ext cx="8023860" cy="4994910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>
              <a:lnSpc>
                <a:spcPct val="100000"/>
              </a:lnSpc>
              <a:buAutoNum type="arabicPeriod"/>
            </a:pPr>
            <a:r>
              <a:rPr lang="ru-RU" b="1" dirty="0" smtClean="0">
                <a:solidFill>
                  <a:srgbClr val="663300"/>
                </a:solidFill>
                <a:cs typeface="Times New Roman" pitchFamily="18" charset="0"/>
              </a:rPr>
              <a:t>Формирование экологической культуры участников образовательного процесса : </a:t>
            </a:r>
          </a:p>
          <a:p>
            <a:pPr marL="539750" algn="l">
              <a:lnSpc>
                <a:spcPct val="100000"/>
              </a:lnSpc>
              <a:buFont typeface="Wingdings" pitchFamily="2" charset="2"/>
              <a:buChar char="q"/>
            </a:pPr>
            <a:r>
              <a:rPr lang="ru-RU" b="1" dirty="0" smtClean="0">
                <a:solidFill>
                  <a:srgbClr val="663300"/>
                </a:solidFill>
                <a:cs typeface="Times New Roman" pitchFamily="18" charset="0"/>
              </a:rPr>
              <a:t>правильного отношения к природе, окружающему миру, к себе и людям, как части природы;</a:t>
            </a:r>
          </a:p>
          <a:p>
            <a:pPr marL="539750" algn="l">
              <a:lnSpc>
                <a:spcPct val="100000"/>
              </a:lnSpc>
              <a:buFont typeface="Wingdings" pitchFamily="2" charset="2"/>
              <a:buChar char="q"/>
            </a:pPr>
            <a:r>
              <a:rPr lang="ru-RU" b="1" dirty="0" smtClean="0">
                <a:solidFill>
                  <a:srgbClr val="663300"/>
                </a:solidFill>
                <a:cs typeface="Times New Roman" pitchFamily="18" charset="0"/>
              </a:rPr>
              <a:t> системы ценностных отношений к природе, животному и растительному миру; </a:t>
            </a:r>
          </a:p>
          <a:p>
            <a:pPr marL="539750" algn="l">
              <a:buFont typeface="Wingdings" pitchFamily="2" charset="2"/>
              <a:buChar char="q"/>
            </a:pPr>
            <a:r>
              <a:rPr lang="ru-RU" b="1" dirty="0" smtClean="0">
                <a:solidFill>
                  <a:srgbClr val="663300"/>
                </a:solidFill>
                <a:cs typeface="Times New Roman" pitchFamily="18" charset="0"/>
              </a:rPr>
              <a:t>любви к природе и бережного отношения к ней. </a:t>
            </a:r>
          </a:p>
          <a:p>
            <a:pPr algn="l"/>
            <a:r>
              <a:rPr lang="ru-RU" b="1" dirty="0" smtClean="0">
                <a:solidFill>
                  <a:srgbClr val="663300"/>
                </a:solidFill>
                <a:cs typeface="Times New Roman" pitchFamily="18" charset="0"/>
              </a:rPr>
              <a:t>2. Создание оптимальных условий для формирования экологической культуры. </a:t>
            </a:r>
          </a:p>
          <a:p>
            <a:endParaRPr lang="ru-RU" sz="3200" b="1" dirty="0">
              <a:solidFill>
                <a:srgbClr val="663300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02D-D81E-4ED0-933D-D02750C0F007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9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90127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22789ab569c98e65114a4d25331e8e4d59c34b"/>
</p:tagLst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1031</TotalTime>
  <Words>1448</Words>
  <Application>Microsoft Office PowerPoint</Application>
  <PresentationFormat>Экран (4:3)</PresentationFormat>
  <Paragraphs>252</Paragraphs>
  <Slides>29</Slides>
  <Notes>29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1_Тема Office</vt:lpstr>
      <vt:lpstr>                                         ДОУ Детский сад «Сказка» г. Игарка»  Общесадовый образовательный долгосрочный проект  «Мир природы»  декабрь 2017г.-май 2018г.</vt:lpstr>
      <vt:lpstr>                Окружающий мир  – это мы!  Экология – в нас! Экологическое воспитание  – это зеркало души человека.  </vt:lpstr>
      <vt:lpstr>    Велика Россия, а ступить некуда Анатолий Рос    </vt:lpstr>
      <vt:lpstr>                                        Актуальность</vt:lpstr>
      <vt:lpstr>                                       Проблемы</vt:lpstr>
      <vt:lpstr>                                       Проблемы</vt:lpstr>
      <vt:lpstr>                                       Проблемы</vt:lpstr>
      <vt:lpstr>                                       Проектная идея</vt:lpstr>
      <vt:lpstr>                                       Цель</vt:lpstr>
      <vt:lpstr>                                       Задачи</vt:lpstr>
      <vt:lpstr>                                       Задачи</vt:lpstr>
      <vt:lpstr>                                       Задачи</vt:lpstr>
      <vt:lpstr>                                       Ожидаемые результаты</vt:lpstr>
      <vt:lpstr>                                       Ожидаемые результаты</vt:lpstr>
      <vt:lpstr>                                       Ожидаемые результаты</vt:lpstr>
      <vt:lpstr>                                       Общие показатели эффективности проекта</vt:lpstr>
      <vt:lpstr>Критерии оценки эффективности проекта Показатели личностного развития детей</vt:lpstr>
      <vt:lpstr>                                       Распространение результатов проекта </vt:lpstr>
      <vt:lpstr>                                       Этапы реализации проекта</vt:lpstr>
      <vt:lpstr>                                                                    План-график реализации проекта 1 этап. Подготовительный </vt:lpstr>
      <vt:lpstr>                                                                    План-график реализации проекта 2 этап. Организационный </vt:lpstr>
      <vt:lpstr>                                                                    План-график реализации проекта 3 этап. Основной </vt:lpstr>
      <vt:lpstr>                                                                    План-график реализации проекта 3 этап. Основной </vt:lpstr>
      <vt:lpstr>                                                                    План-график реализации проекта 3 этап. Основной </vt:lpstr>
      <vt:lpstr>                                                                    План-график реализации проекта 3 этап. Основной </vt:lpstr>
      <vt:lpstr>                                                                    План-график реализации проекта 3 этап. Основной </vt:lpstr>
      <vt:lpstr>                                                                    План-график реализации проекта 3 этап. Основной </vt:lpstr>
      <vt:lpstr>                                                                    План-график реализации проекта 4 этап. Аналитический </vt:lpstr>
      <vt:lpstr>   Благодарю за внимание  </vt:lpstr>
    </vt:vector>
  </TitlesOfParts>
  <Company>DNS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Грибан</dc:creator>
  <cp:lastModifiedBy>Electron</cp:lastModifiedBy>
  <cp:revision>223</cp:revision>
  <dcterms:created xsi:type="dcterms:W3CDTF">2013-09-01T15:33:27Z</dcterms:created>
  <dcterms:modified xsi:type="dcterms:W3CDTF">2019-03-19T05:56:19Z</dcterms:modified>
</cp:coreProperties>
</file>