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59" r:id="rId8"/>
    <p:sldId id="263" r:id="rId9"/>
    <p:sldId id="270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76" autoAdjust="0"/>
    <p:restoredTop sz="94660"/>
  </p:normalViewPr>
  <p:slideViewPr>
    <p:cSldViewPr>
      <p:cViewPr varScale="1">
        <p:scale>
          <a:sx n="76" d="100"/>
          <a:sy n="76" d="100"/>
        </p:scale>
        <p:origin x="1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49B1FFC2-4DBF-4851-B87B-2BE85A7178F5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4C6A191F-6048-4A11-AC09-66ACB297ED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3A0AA10A-26A4-4FD3-B959-3CAFD67037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Arial" charset="0"/>
                </a:endParaRPr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4667041F-FD57-49EC-9D16-F3B4EF4BCA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Arial" charset="0"/>
                </a:endParaRPr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7EF24215-DC61-484D-B50F-55AE808669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BA67BFCC-F577-4AA4-BE00-0E1FC80A26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Arial" charset="0"/>
                </a:endParaRPr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361093B4-C511-4509-8DB2-9A9719901C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Arial" charset="0"/>
                </a:endParaRPr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957C0F41-E003-4304-894D-76234D303D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71F91273-0E21-46E1-8FAE-58F44841F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140E82C8-E419-4687-AB01-16F1004F214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</p:grpSp>
      <p:sp>
        <p:nvSpPr>
          <p:cNvPr id="1618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/>
              <a:t>Образец заголовка</a:t>
            </a:r>
          </a:p>
        </p:txBody>
      </p:sp>
      <p:sp>
        <p:nvSpPr>
          <p:cNvPr id="1618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/>
              <a:t>Образец подзаголовка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046E500B-7E74-4ACC-A11E-95A75018D3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B4C69A6-4261-432E-A8A7-875B048667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7C61B96-47DA-496A-84CD-F9163869EE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F472B47-06F3-4095-8E11-BCD85140AE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7314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688C4B0-06F4-4DBD-868C-A3AAC969B6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4A1941D-1C58-4310-9AD8-A93619B10E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4227153-1746-4AA1-89B9-CB6CCD658F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81930C-4780-4F7C-960A-2B3C3778D2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0127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EF86B49-BA69-47E7-8B2C-67E703DCC3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430000B-DB61-4D82-A747-A2ED6BA5B4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F7954A6-85E4-4560-908F-2DB37E08E8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FEF3C2-8117-4E55-8DC2-4D325C5C27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629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613509B-8C29-4E1F-891B-E7E82E05EA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F25B91C-84D3-452A-8406-EFD1ECEA1B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1DD2F6FE-F84D-485A-984C-AEDAE9165C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9DE451-3512-4A5F-82F2-03D9BAFAEF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210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26A785C-AF39-4EFC-9F7F-2FDA3DE6E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CB01AB0-50A5-43A3-8BFE-95A6C3756C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CD503BA-3AC4-466C-A298-BA37CD971B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811DE4-87F3-4FAE-927D-271C3B0BFCB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3002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2A4B1FA-083C-47C4-9B46-86A8AF3D4D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33D639D-0B17-43C5-9460-84F081BCB4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9A3FA28-6732-4562-89BF-A8A98B2BB4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CC279E-A1E0-4634-BB59-C6CA616DCFF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0677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82FC7B6-C7E0-4CEE-BF7A-8904FFF543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4602A9E8-25A2-4806-9DB7-FA919D85F3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F0F8655-EC4E-4EFE-BE26-17BCEEE60C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E1405-663F-490D-B46E-BE355A6E30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4967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5A7DEE7D-D76A-4662-A742-F83728C184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49790F1B-62C5-4E2A-BF6F-4EB3BED9FC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14696234-8C69-4872-AAD8-DAF183588F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8EF471-FC76-48EC-9B50-1410A6C14DD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925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E73029A4-842D-4468-A0B9-0368988C6C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AF96438-7957-425B-AE18-326B41E8ED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AFC9BE7F-BF9B-4562-B96F-956C8C9DB6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566429-8366-46D7-B5AD-F5830FDBED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287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BB7ECD8-3FBD-4227-87DD-F40D1F668F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3D4092E-916E-4633-B5A5-E797FFDE74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AC29996-189D-4F6C-BE4F-89F039B38B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B9479-7705-4DDA-8CB2-CB9008F576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6147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BC25C8D-6EF9-4437-832B-47A94A15E1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B23C956-BD28-48BB-94FE-B4FF97B8E1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6F622C3-3E27-4C00-97D3-18BBB8F08C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E8699E-484F-4058-838B-C3945844CF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683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053C7B1-9C8B-4A7A-95F6-69758F78BDB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cs typeface="Arial" charset="0"/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1422DB6-E1D6-4985-8DA8-19F07A8EBCC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cs typeface="Arial" charset="0"/>
            </a:endParaRP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5D5C30A-528C-41F9-9A5A-02D37B60063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cs typeface="Arial" charset="0"/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B3336AA-D27E-46E6-880A-6E677FC829E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cs typeface="Arial" charset="0"/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C0981EB-66C8-4273-91C9-86E6B13D9B9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cs typeface="Arial" charset="0"/>
            </a:endParaRP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28C39412-F73D-420F-881B-83668E4E07C1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cs typeface="Arial" charset="0"/>
            </a:endParaRP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DB643AA3-5E54-40E9-AA83-590929D80D9F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cs typeface="Arial" charset="0"/>
            </a:endParaRP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FF31BB28-6AEC-4122-9393-86C2363718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A719F03C-8BC9-41CF-84EA-5459B8BE24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60779" name="Rectangle 11">
            <a:extLst>
              <a:ext uri="{FF2B5EF4-FFF2-40B4-BE49-F238E27FC236}">
                <a16:creationId xmlns:a16="http://schemas.microsoft.com/office/drawing/2014/main" id="{20B24D66-2FCA-4657-8B6D-311E1A45104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0780" name="Rectangle 12">
            <a:extLst>
              <a:ext uri="{FF2B5EF4-FFF2-40B4-BE49-F238E27FC236}">
                <a16:creationId xmlns:a16="http://schemas.microsoft.com/office/drawing/2014/main" id="{50C7B7A4-B327-4AD1-8477-5FA6D5C726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0781" name="Rectangle 13">
            <a:extLst>
              <a:ext uri="{FF2B5EF4-FFF2-40B4-BE49-F238E27FC236}">
                <a16:creationId xmlns:a16="http://schemas.microsoft.com/office/drawing/2014/main" id="{15312B07-6C0F-4FBD-9D58-4A7382C868E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29587D3-EAA9-4B1A-B47B-9F3435E1B71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2CC6E7F-4A81-40FE-982D-2D8875F1526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428625"/>
            <a:ext cx="7772400" cy="2928938"/>
          </a:xfrm>
        </p:spPr>
        <p:txBody>
          <a:bodyPr/>
          <a:lstStyle/>
          <a:p>
            <a:pPr algn="ctr" eaLnBrk="1" hangingPunct="1"/>
            <a:br>
              <a:rPr lang="ru-RU" altLang="ru-RU" sz="3200" b="1">
                <a:latin typeface="Times New Roman" panose="02020603050405020304" pitchFamily="18" charset="0"/>
              </a:rPr>
            </a:br>
            <a:r>
              <a:rPr lang="ru-RU" altLang="ru-RU" sz="3200" b="1">
                <a:cs typeface="Tahoma" panose="020B0604030504040204" pitchFamily="34" charset="0"/>
              </a:rPr>
              <a:t> </a:t>
            </a:r>
            <a:br>
              <a:rPr lang="ru-RU" altLang="ru-RU" sz="3200" b="1">
                <a:cs typeface="Tahoma" panose="020B0604030504040204" pitchFamily="34" charset="0"/>
              </a:rPr>
            </a:br>
            <a:r>
              <a:rPr lang="ru-RU" altLang="ru-RU" sz="3200" b="1">
                <a:cs typeface="Tahoma" panose="020B0604030504040204" pitchFamily="34" charset="0"/>
              </a:rPr>
              <a:t>Терентиенко  Ирина Николаевна</a:t>
            </a:r>
            <a:br>
              <a:rPr lang="ru-RU" altLang="ru-RU" sz="3200" b="1">
                <a:cs typeface="Tahoma" panose="020B0604030504040204" pitchFamily="34" charset="0"/>
              </a:rPr>
            </a:br>
            <a:r>
              <a:rPr lang="ru-RU" altLang="ru-RU" sz="2000" b="1">
                <a:cs typeface="Tahoma" panose="020B0604030504040204" pitchFamily="34" charset="0"/>
              </a:rPr>
              <a:t>воспитатель высшей КК</a:t>
            </a:r>
            <a:br>
              <a:rPr lang="ru-RU" altLang="ru-RU" sz="2000" b="1">
                <a:cs typeface="Tahoma" panose="020B0604030504040204" pitchFamily="34" charset="0"/>
              </a:rPr>
            </a:br>
            <a:r>
              <a:rPr lang="ru-RU" altLang="ru-RU" sz="2000" b="1">
                <a:cs typeface="Tahoma" panose="020B0604030504040204" pitchFamily="34" charset="0"/>
              </a:rPr>
              <a:t>МКДОУ Детский  сад «Сказка» г. Игарки</a:t>
            </a:r>
            <a:br>
              <a:rPr lang="ru-RU" altLang="ru-RU" sz="2000" b="1">
                <a:cs typeface="Tahoma" panose="020B0604030504040204" pitchFamily="34" charset="0"/>
              </a:rPr>
            </a:br>
            <a:r>
              <a:rPr lang="ru-RU" altLang="ru-RU" sz="2800" b="1">
                <a:cs typeface="Tahoma" panose="020B0604030504040204" pitchFamily="34" charset="0"/>
              </a:rPr>
              <a:t>(представление опыта работы </a:t>
            </a:r>
            <a:br>
              <a:rPr lang="ru-RU" altLang="ru-RU" sz="2800" b="1">
                <a:cs typeface="Tahoma" panose="020B0604030504040204" pitchFamily="34" charset="0"/>
              </a:rPr>
            </a:br>
            <a:r>
              <a:rPr lang="ru-RU" altLang="ru-RU" sz="2800" b="1">
                <a:cs typeface="Tahoma" panose="020B0604030504040204" pitchFamily="34" charset="0"/>
              </a:rPr>
              <a:t>по самообразованию)</a:t>
            </a:r>
            <a:br>
              <a:rPr lang="ru-RU" altLang="ru-RU" sz="2800" b="1">
                <a:cs typeface="Tahoma" panose="020B0604030504040204" pitchFamily="34" charset="0"/>
              </a:rPr>
            </a:br>
            <a:endParaRPr lang="ru-RU" altLang="ru-RU" sz="2800" b="1">
              <a:cs typeface="Tahoma" panose="020B0604030504040204" pitchFamily="34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AA16E6D-1B60-4BBC-8F71-792F8945086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27088" y="3860800"/>
            <a:ext cx="7920037" cy="24257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400">
                <a:cs typeface="Tahoma" panose="020B0604030504040204" pitchFamily="34" charset="0"/>
              </a:rPr>
              <a:t>Тема самообразования: </a:t>
            </a:r>
          </a:p>
          <a:p>
            <a:pPr eaLnBrk="1" hangingPunct="1">
              <a:lnSpc>
                <a:spcPct val="80000"/>
              </a:lnSpc>
            </a:pPr>
            <a:endParaRPr lang="ru-RU" altLang="ru-RU" sz="2400">
              <a:cs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b="1" i="1">
                <a:cs typeface="Tahoma" panose="020B0604030504040204" pitchFamily="34" charset="0"/>
              </a:rPr>
              <a:t>«Значение  мелкой моторики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b="1" i="1">
                <a:cs typeface="Tahoma" panose="020B0604030504040204" pitchFamily="34" charset="0"/>
              </a:rPr>
              <a:t>в развитии речи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b="1" i="1">
                <a:cs typeface="Tahoma" panose="020B0604030504040204" pitchFamily="34" charset="0"/>
              </a:rPr>
              <a:t>у младших дошкольников»</a:t>
            </a:r>
            <a:r>
              <a:rPr lang="ru-RU" altLang="ru-RU">
                <a:cs typeface="Tahoma" panose="020B0604030504040204" pitchFamily="34" charset="0"/>
              </a:rPr>
              <a:t> </a:t>
            </a:r>
            <a:br>
              <a:rPr lang="ru-RU" altLang="ru-RU">
                <a:latin typeface="Times New Roman" panose="02020603050405020304" pitchFamily="18" charset="0"/>
              </a:rPr>
            </a:br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D21F6B8-684B-4A82-BB83-156B02F967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/>
              <a:t>Проблема</a:t>
            </a:r>
            <a:r>
              <a:rPr lang="ru-RU" altLang="ru-RU"/>
              <a:t>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942ED45-D962-4A7E-A194-13CC4171B5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483100"/>
          </a:xfrm>
        </p:spPr>
        <p:txBody>
          <a:bodyPr/>
          <a:lstStyle/>
          <a:p>
            <a:pPr eaLnBrk="1" hangingPunct="1"/>
            <a:endParaRPr lang="ru-RU" altLang="ru-RU" sz="2800" b="1" i="1"/>
          </a:p>
          <a:p>
            <a:pPr eaLnBrk="1" hangingPunct="1"/>
            <a:r>
              <a:rPr lang="ru-RU" altLang="ru-RU" sz="2800" b="1" i="1"/>
              <a:t>Низкий уровень развития речи и моторики детей младшего дошкольного возраста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000" b="1" i="1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000" b="1" i="1"/>
              <a:t>«Движения руки всегда тесно связаны с речью и способствуют её развитию»</a:t>
            </a:r>
            <a:r>
              <a:rPr lang="ru-RU" altLang="ru-RU" sz="2000" b="1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000" b="1"/>
              <a:t>                                           В.М.Бехтерев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0CB39CB-F4F2-40D1-8649-2CF52200C7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/>
              <a:t>Цель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C9346B3-4C39-4EEF-B369-8F61A75896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989138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800"/>
              <a:t>Развивать у детей основы речевой моторики на основе пальчиковых игр и упражнений. </a:t>
            </a:r>
            <a:br>
              <a:rPr lang="ru-RU" altLang="ru-RU" sz="1800"/>
            </a:br>
            <a:endParaRPr lang="ru-RU" altLang="ru-RU" sz="1800"/>
          </a:p>
          <a:p>
            <a:pPr eaLnBrk="1" hangingPunct="1">
              <a:lnSpc>
                <a:spcPct val="80000"/>
              </a:lnSpc>
            </a:pPr>
            <a:r>
              <a:rPr lang="ru-RU" altLang="ru-RU" sz="1800"/>
              <a:t>Сочетать игры и упражнения для тренировки пальцев с речевой деятельностью детей.</a:t>
            </a:r>
            <a:br>
              <a:rPr lang="ru-RU" altLang="ru-RU" sz="1800"/>
            </a:br>
            <a:endParaRPr lang="ru-RU" altLang="ru-RU" sz="1800"/>
          </a:p>
          <a:p>
            <a:pPr eaLnBrk="1" hangingPunct="1">
              <a:lnSpc>
                <a:spcPct val="80000"/>
              </a:lnSpc>
            </a:pPr>
            <a:r>
              <a:rPr lang="ru-RU" altLang="ru-RU" sz="1800"/>
              <a:t>Совершенствовать мелкую моторику через пальчиковые игры.</a:t>
            </a:r>
            <a:r>
              <a:rPr lang="en-US" altLang="ru-RU" sz="1800"/>
              <a:t>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ru-RU" sz="1800"/>
          </a:p>
          <a:p>
            <a:pPr eaLnBrk="1" hangingPunct="1">
              <a:lnSpc>
                <a:spcPct val="80000"/>
              </a:lnSpc>
            </a:pPr>
            <a:r>
              <a:rPr lang="ru-RU" altLang="ru-RU" sz="1800"/>
              <a:t>Проследить зависимость развития речи младших дошкольников от уровня развития мелкой моторики на примере детей  группы.</a:t>
            </a:r>
            <a:r>
              <a:rPr lang="en-US" altLang="ru-RU" sz="1800"/>
              <a:t> </a:t>
            </a:r>
            <a:br>
              <a:rPr lang="ru-RU" altLang="ru-RU" sz="1800"/>
            </a:br>
            <a:br>
              <a:rPr lang="ru-RU" altLang="ru-RU" sz="1800"/>
            </a:br>
            <a:endParaRPr lang="ru-RU" altLang="ru-RU" sz="1800"/>
          </a:p>
          <a:p>
            <a:pPr eaLnBrk="1" hangingPunct="1">
              <a:lnSpc>
                <a:spcPct val="80000"/>
              </a:lnSpc>
            </a:pPr>
            <a:r>
              <a:rPr lang="ru-RU" altLang="ru-RU" sz="1800"/>
              <a:t>Повысить компетентность родителей в значимости пальчиковых игр, упражнений для детей дошкольного возраста.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6C0CC61-9130-4556-871A-7E5B022987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/>
              <a:t>Этап 1</a:t>
            </a:r>
            <a:r>
              <a:rPr lang="ru-RU" altLang="ru-RU"/>
              <a:t> Диагностический 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354990E-3AEF-4EE8-958D-43690AB6A8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600"/>
              <a:t>Индивидуальная оценка развития речевых способностей,  мелкой моторики руки каждого ребенка (диагностика).</a:t>
            </a:r>
            <a:br>
              <a:rPr lang="ru-RU" altLang="ru-RU" sz="2600"/>
            </a:br>
            <a:endParaRPr lang="ru-RU" altLang="ru-RU" sz="2600"/>
          </a:p>
          <a:p>
            <a:pPr eaLnBrk="1" hangingPunct="1">
              <a:lnSpc>
                <a:spcPct val="80000"/>
              </a:lnSpc>
            </a:pPr>
            <a:r>
              <a:rPr lang="ru-RU" altLang="ru-RU" sz="2600"/>
              <a:t>Подбор и изучение литературы по данной теме (сборник «Учимся играючи» - пальчиковые игры; М. М. Безруких «Тренируем пальчики»; И. А. Лыкова «ИЗО в детском саду»; интернет-ресурсы  и т.д.) </a:t>
            </a:r>
            <a:br>
              <a:rPr lang="ru-RU" altLang="ru-RU" sz="2600"/>
            </a:br>
            <a:endParaRPr lang="ru-RU" altLang="ru-RU" sz="2600"/>
          </a:p>
          <a:p>
            <a:pPr eaLnBrk="1" hangingPunct="1">
              <a:lnSpc>
                <a:spcPct val="80000"/>
              </a:lnSpc>
            </a:pPr>
            <a:r>
              <a:rPr lang="ru-RU" altLang="ru-RU" sz="2600"/>
              <a:t>Изучение теоретических основ формирования речи детей младшего возраста.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07D70AD-117F-444B-B29A-16718E5296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/>
              <a:t>Этап 2</a:t>
            </a:r>
            <a:r>
              <a:rPr lang="ru-RU" altLang="ru-RU"/>
              <a:t> Прогностический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FEAABFC-906C-4926-A126-170AF20A8B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Ожидаемый результат: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/>
              <a:t>развитие мелкой моторики у детей группы;  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/>
              <a:t>формирование речевых навыков;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/>
              <a:t>интеллектуальное развитие детей;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/>
              <a:t>обогащение родительского опыта знаниями о значимости пальчиковых игр и упражнений в речевом развитии детей.</a:t>
            </a:r>
            <a:br>
              <a:rPr lang="ru-RU" altLang="ru-RU" sz="2000"/>
            </a:br>
            <a:endParaRPr lang="ru-RU" altLang="ru-RU" sz="20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Формы работы с родителями: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/>
              <a:t>информационные стенды,  консультации,  беседы, рекомендации в виде памяток,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/>
              <a:t>показ детьми  родителям пальчиковых игр  и упражнений.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3D2C5DF-314E-4310-87C5-C2C7FD4CAF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/>
              <a:t>Этап 3</a:t>
            </a:r>
            <a:r>
              <a:rPr lang="ru-RU" altLang="ru-RU"/>
              <a:t> Практический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7C5FAC9-897C-42C5-A56A-7B46E99A6D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z="2400"/>
              <a:t>Создание  картотеки пальчиковых игр и упражнений для развития мелкой моторики.</a:t>
            </a:r>
            <a:br>
              <a:rPr lang="ru-RU" altLang="ru-RU" sz="2400"/>
            </a:br>
            <a:endParaRPr lang="ru-RU" altLang="ru-RU" sz="2400"/>
          </a:p>
          <a:p>
            <a:pPr eaLnBrk="1" hangingPunct="1"/>
            <a:r>
              <a:rPr lang="ru-RU" altLang="ru-RU" sz="2400"/>
              <a:t>Совершенствование предметно</a:t>
            </a:r>
            <a:r>
              <a:rPr lang="en-US" altLang="ru-RU" sz="2400"/>
              <a:t> </a:t>
            </a:r>
            <a:r>
              <a:rPr lang="ru-RU" altLang="ru-RU" sz="2400"/>
              <a:t>-</a:t>
            </a:r>
            <a:r>
              <a:rPr lang="en-US" altLang="ru-RU" sz="2400"/>
              <a:t> </a:t>
            </a:r>
            <a:r>
              <a:rPr lang="ru-RU" altLang="ru-RU" sz="2400"/>
              <a:t>развивающ</a:t>
            </a:r>
            <a:r>
              <a:rPr lang="en-US" altLang="ru-RU" sz="2400"/>
              <a:t>e</a:t>
            </a:r>
            <a:r>
              <a:rPr lang="ru-RU" altLang="ru-RU" sz="2400"/>
              <a:t>й среды группы для развития мелкой моторики (волчки, разнообразные виды шнуровок, мозаика, деревянные  пирамидки, матрешки, рамки – вкладыши, пазлы,  сборные бусины  и  т.д.)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315CB5C-D760-429F-8C11-2D758D816F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/>
              <a:t>Этап 4</a:t>
            </a:r>
            <a:r>
              <a:rPr lang="ru-RU" altLang="ru-RU"/>
              <a:t> Обобщающий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144A8A3-CDB2-4984-8EC9-F9C690F363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dirty="0"/>
              <a:t>Подведение итогов.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/>
              <a:t>Оформление результатов работы по теме самообразования.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/>
              <a:t>Представление материалов: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dirty="0"/>
              <a:t>	- анализ проделанной работы (написание реферата);</a:t>
            </a:r>
          </a:p>
          <a:p>
            <a:pPr indent="15875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dirty="0"/>
              <a:t>- картотека пальчиковых и речевых игр;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dirty="0"/>
              <a:t>	 - открытый досуг «Умные пальчики»;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dirty="0"/>
              <a:t>	 - фотоматериалы по теме самообразования;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dirty="0"/>
              <a:t>	 - </a:t>
            </a:r>
            <a:r>
              <a:rPr lang="ru-RU" sz="2400"/>
              <a:t>выставка методической литературы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2B33E41-7C5E-4839-AB1E-379117477F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/>
              <a:t>Этап 5</a:t>
            </a:r>
            <a:r>
              <a:rPr lang="ru-RU" altLang="ru-RU"/>
              <a:t> Внедренческий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8D6B2F4-946B-4E8D-8CB2-5F88AC7CA2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z="2400"/>
              <a:t>Использование опыта  в процессе дальнейшей работы.</a:t>
            </a:r>
            <a:br>
              <a:rPr lang="ru-RU" altLang="ru-RU" sz="2400"/>
            </a:br>
            <a:endParaRPr lang="ru-RU" altLang="ru-RU" sz="2400"/>
          </a:p>
          <a:p>
            <a:pPr eaLnBrk="1" hangingPunct="1"/>
            <a:r>
              <a:rPr lang="ru-RU" altLang="ru-RU" sz="2400"/>
              <a:t>Обмен опытом с коллегами.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EE03CFE-C6E9-4F3B-A741-9E0A40EB67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/>
              <a:t>Спасибо за внимание!</a:t>
            </a:r>
          </a:p>
        </p:txBody>
      </p:sp>
      <p:pic>
        <p:nvPicPr>
          <p:cNvPr id="11268" name="Picture 4">
            <a:extLst>
              <a:ext uri="{FF2B5EF4-FFF2-40B4-BE49-F238E27FC236}">
                <a16:creationId xmlns:a16="http://schemas.microsoft.com/office/drawing/2014/main" id="{001EAE05-ACF7-444F-92FE-5D3FBDA60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000240"/>
            <a:ext cx="6076950" cy="43370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C00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810</TotalTime>
  <Words>405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Tahoma</vt:lpstr>
      <vt:lpstr>Arial</vt:lpstr>
      <vt:lpstr>Wingdings</vt:lpstr>
      <vt:lpstr>Calibri</vt:lpstr>
      <vt:lpstr>Times New Roman</vt:lpstr>
      <vt:lpstr>Палитра</vt:lpstr>
      <vt:lpstr>   Терентиенко  Ирина Николаевна воспитатель высшей КК МКДОУ Детский  сад «Сказка» г. Игарки (представление опыта работы  по самообразованию) </vt:lpstr>
      <vt:lpstr>Проблема </vt:lpstr>
      <vt:lpstr>Цель</vt:lpstr>
      <vt:lpstr>Этап 1 Диагностический </vt:lpstr>
      <vt:lpstr>Этап 2 Прогностический </vt:lpstr>
      <vt:lpstr>Этап 3 Практический </vt:lpstr>
      <vt:lpstr>Этап 4 Обобщающий </vt:lpstr>
      <vt:lpstr>Этап 5 Внедренческий </vt:lpstr>
      <vt:lpstr>Спасибо за внимание!</vt:lpstr>
    </vt:vector>
  </TitlesOfParts>
  <Company>NhT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Николай</dc:creator>
  <cp:lastModifiedBy>katerina@lansite.ru</cp:lastModifiedBy>
  <cp:revision>49</cp:revision>
  <dcterms:created xsi:type="dcterms:W3CDTF">2013-10-26T08:36:52Z</dcterms:created>
  <dcterms:modified xsi:type="dcterms:W3CDTF">2020-12-04T09:21:30Z</dcterms:modified>
</cp:coreProperties>
</file>