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  <p:sldId id="300" r:id="rId3"/>
    <p:sldId id="269" r:id="rId4"/>
    <p:sldId id="271" r:id="rId5"/>
    <p:sldId id="290" r:id="rId6"/>
    <p:sldId id="275" r:id="rId7"/>
    <p:sldId id="291" r:id="rId8"/>
    <p:sldId id="293" r:id="rId9"/>
    <p:sldId id="294" r:id="rId10"/>
    <p:sldId id="296" r:id="rId11"/>
    <p:sldId id="297" r:id="rId12"/>
    <p:sldId id="298" r:id="rId13"/>
    <p:sldId id="299" r:id="rId14"/>
    <p:sldId id="288" r:id="rId15"/>
    <p:sldId id="301" r:id="rId16"/>
    <p:sldId id="268" r:id="rId1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-16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8F24A2-6D2E-4CAF-959C-9E1884B7F173}" type="doc">
      <dgm:prSet loTypeId="urn:microsoft.com/office/officeart/2005/8/layout/vProcess5" loCatId="process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F8D4B7E-F55C-4F7E-9BD6-420A98619A58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38100"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ru-RU" b="1" i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rPr>
            <a:t>Повышение квалификации в системе непрерывного профессионального образования</a:t>
          </a:r>
          <a:r>
            <a:rPr lang="ru-RU" b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rPr>
            <a:t> </a:t>
          </a:r>
          <a:endParaRPr lang="ru-RU" b="1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</a:endParaRPr>
        </a:p>
      </dgm:t>
    </dgm:pt>
    <dgm:pt modelId="{1D2E7FAA-3520-4F4C-B054-FA47BFB22E0F}" type="parTrans" cxnId="{1C2A481D-3B6A-4E92-BA8D-C1B29E251E0E}">
      <dgm:prSet/>
      <dgm:spPr/>
      <dgm:t>
        <a:bodyPr/>
        <a:lstStyle/>
        <a:p>
          <a:endParaRPr lang="ru-RU"/>
        </a:p>
      </dgm:t>
    </dgm:pt>
    <dgm:pt modelId="{077E5F67-BF0B-41A2-8855-F138105FD363}" type="sibTrans" cxnId="{1C2A481D-3B6A-4E92-BA8D-C1B29E251E0E}">
      <dgm:prSet/>
      <dgm:spPr/>
      <dgm:t>
        <a:bodyPr/>
        <a:lstStyle/>
        <a:p>
          <a:endParaRPr lang="ru-RU"/>
        </a:p>
      </dgm:t>
    </dgm:pt>
    <dgm:pt modelId="{8E009B63-C39E-4EF3-A03E-B10FC5FB517E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000" b="1" i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Деятельность педагога в профессиональном сообществе</a:t>
          </a:r>
          <a:r>
            <a:rPr lang="ru-RU" sz="2000" b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  <a:endParaRPr lang="ru-RU" sz="2000" b="1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  <a:latin typeface="Calibri" pitchFamily="34" charset="0"/>
          </a:endParaRPr>
        </a:p>
      </dgm:t>
    </dgm:pt>
    <dgm:pt modelId="{097429EB-00FA-40CB-8A51-8A30A971BBFB}" type="parTrans" cxnId="{FBF1F292-C694-4712-AE3C-5D0D011D0B3E}">
      <dgm:prSet/>
      <dgm:spPr/>
      <dgm:t>
        <a:bodyPr/>
        <a:lstStyle/>
        <a:p>
          <a:endParaRPr lang="ru-RU"/>
        </a:p>
      </dgm:t>
    </dgm:pt>
    <dgm:pt modelId="{DE0283E5-3800-44BA-ABAE-53D61512E3B8}" type="sibTrans" cxnId="{FBF1F292-C694-4712-AE3C-5D0D011D0B3E}">
      <dgm:prSet/>
      <dgm:spPr/>
      <dgm:t>
        <a:bodyPr/>
        <a:lstStyle/>
        <a:p>
          <a:endParaRPr lang="ru-RU"/>
        </a:p>
      </dgm:t>
    </dgm:pt>
    <dgm:pt modelId="{D94E075A-A55B-446C-B0B9-1252FDDDFC11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000" b="1" i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Участие в методической работе</a:t>
          </a:r>
          <a:r>
            <a:rPr lang="ru-RU" sz="2000" b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  <a:endParaRPr lang="ru-RU" sz="2000" b="1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  <a:latin typeface="Calibri" pitchFamily="34" charset="0"/>
          </a:endParaRPr>
        </a:p>
      </dgm:t>
    </dgm:pt>
    <dgm:pt modelId="{97B08EF8-606D-406B-9604-8456C532F6B6}" type="parTrans" cxnId="{033AB4D2-82B8-47CC-9B4F-343F515DFD77}">
      <dgm:prSet/>
      <dgm:spPr/>
      <dgm:t>
        <a:bodyPr/>
        <a:lstStyle/>
        <a:p>
          <a:endParaRPr lang="ru-RU"/>
        </a:p>
      </dgm:t>
    </dgm:pt>
    <dgm:pt modelId="{47440635-2883-427D-B6B6-10ED2C18CF49}" type="sibTrans" cxnId="{033AB4D2-82B8-47CC-9B4F-343F515DFD77}">
      <dgm:prSet/>
      <dgm:spPr/>
      <dgm:t>
        <a:bodyPr/>
        <a:lstStyle/>
        <a:p>
          <a:endParaRPr lang="ru-RU"/>
        </a:p>
      </dgm:t>
    </dgm:pt>
    <dgm:pt modelId="{16848D76-63A6-4CF6-BD7D-68759A7AA97A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ru-RU" sz="2000" b="1" i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Самообразование педагога</a:t>
          </a:r>
          <a:r>
            <a:rPr lang="ru-RU" sz="2000" b="1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  <a:endParaRPr lang="ru-RU" sz="2000" b="1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  <a:latin typeface="Calibri" pitchFamily="34" charset="0"/>
          </a:endParaRPr>
        </a:p>
      </dgm:t>
    </dgm:pt>
    <dgm:pt modelId="{2609E68F-DEDC-4A95-97A3-182C3477A9E9}" type="parTrans" cxnId="{6D887ADF-DB3A-4855-826E-5650C43C182C}">
      <dgm:prSet/>
      <dgm:spPr/>
      <dgm:t>
        <a:bodyPr/>
        <a:lstStyle/>
        <a:p>
          <a:endParaRPr lang="ru-RU"/>
        </a:p>
      </dgm:t>
    </dgm:pt>
    <dgm:pt modelId="{3ADE2CA7-7E7F-462C-8312-61A532B9B61D}" type="sibTrans" cxnId="{6D887ADF-DB3A-4855-826E-5650C43C182C}">
      <dgm:prSet/>
      <dgm:spPr/>
      <dgm:t>
        <a:bodyPr/>
        <a:lstStyle/>
        <a:p>
          <a:endParaRPr lang="ru-RU"/>
        </a:p>
      </dgm:t>
    </dgm:pt>
    <dgm:pt modelId="{A4D1FD76-40BD-44C1-A44D-C0A3CC574769}" type="pres">
      <dgm:prSet presAssocID="{268F24A2-6D2E-4CAF-959C-9E1884B7F17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0DB733-BE82-4864-8EE9-BBBE6BB733FD}" type="pres">
      <dgm:prSet presAssocID="{268F24A2-6D2E-4CAF-959C-9E1884B7F173}" presName="dummyMaxCanvas" presStyleCnt="0">
        <dgm:presLayoutVars/>
      </dgm:prSet>
      <dgm:spPr/>
    </dgm:pt>
    <dgm:pt modelId="{33D7A2C6-F511-483D-B67D-C8B2B31D626B}" type="pres">
      <dgm:prSet presAssocID="{268F24A2-6D2E-4CAF-959C-9E1884B7F173}" presName="FourNodes_1" presStyleLbl="node1" presStyleIdx="0" presStyleCnt="4">
        <dgm:presLayoutVars>
          <dgm:bulletEnabled val="1"/>
        </dgm:presLayoutVars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 w="38100"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9A785614-7F9F-4B3D-8D57-503310E4C76E}" type="pres">
      <dgm:prSet presAssocID="{268F24A2-6D2E-4CAF-959C-9E1884B7F173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46D3F9-1A17-4131-B2EA-CC28BDDEED50}" type="pres">
      <dgm:prSet presAssocID="{268F24A2-6D2E-4CAF-959C-9E1884B7F173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5F284-6B17-44A3-88B6-5508C376E0A0}" type="pres">
      <dgm:prSet presAssocID="{268F24A2-6D2E-4CAF-959C-9E1884B7F173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6467C8-B484-4104-94A9-DF17BDEF27C3}" type="pres">
      <dgm:prSet presAssocID="{268F24A2-6D2E-4CAF-959C-9E1884B7F173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BB330C-4E60-4A9D-B58A-C2CBE29575A9}" type="pres">
      <dgm:prSet presAssocID="{268F24A2-6D2E-4CAF-959C-9E1884B7F173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E22E01-F260-4477-9958-A6E81D6E21A8}" type="pres">
      <dgm:prSet presAssocID="{268F24A2-6D2E-4CAF-959C-9E1884B7F173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083D7B-A0BE-4A66-ACFE-5494D768AF5C}" type="pres">
      <dgm:prSet presAssocID="{268F24A2-6D2E-4CAF-959C-9E1884B7F173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224BB6-F55B-49D5-A7F7-4DCEAF587B0F}" type="pres">
      <dgm:prSet presAssocID="{268F24A2-6D2E-4CAF-959C-9E1884B7F173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FD9282-AFF9-49CB-8694-01FE4B2D12C3}" type="pres">
      <dgm:prSet presAssocID="{268F24A2-6D2E-4CAF-959C-9E1884B7F173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3D3EAB-7FBB-4CBB-9BBC-51A157F3DEC2}" type="pres">
      <dgm:prSet presAssocID="{268F24A2-6D2E-4CAF-959C-9E1884B7F173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2A481D-3B6A-4E92-BA8D-C1B29E251E0E}" srcId="{268F24A2-6D2E-4CAF-959C-9E1884B7F173}" destId="{5F8D4B7E-F55C-4F7E-9BD6-420A98619A58}" srcOrd="0" destOrd="0" parTransId="{1D2E7FAA-3520-4F4C-B054-FA47BFB22E0F}" sibTransId="{077E5F67-BF0B-41A2-8855-F138105FD363}"/>
    <dgm:cxn modelId="{FE342F71-6E0A-47A1-A39F-9B9A54CDE20D}" type="presOf" srcId="{5F8D4B7E-F55C-4F7E-9BD6-420A98619A58}" destId="{33D7A2C6-F511-483D-B67D-C8B2B31D626B}" srcOrd="0" destOrd="0" presId="urn:microsoft.com/office/officeart/2005/8/layout/vProcess5"/>
    <dgm:cxn modelId="{A05764E7-1F02-480A-B3BC-4CCDFC6C543E}" type="presOf" srcId="{268F24A2-6D2E-4CAF-959C-9E1884B7F173}" destId="{A4D1FD76-40BD-44C1-A44D-C0A3CC574769}" srcOrd="0" destOrd="0" presId="urn:microsoft.com/office/officeart/2005/8/layout/vProcess5"/>
    <dgm:cxn modelId="{CC78D276-557D-4607-A98D-6DC92B163BB1}" type="presOf" srcId="{16848D76-63A6-4CF6-BD7D-68759A7AA97A}" destId="{9E3D3EAB-7FBB-4CBB-9BBC-51A157F3DEC2}" srcOrd="1" destOrd="0" presId="urn:microsoft.com/office/officeart/2005/8/layout/vProcess5"/>
    <dgm:cxn modelId="{962B6ADD-7A54-4D04-8D91-4F198B58C4BE}" type="presOf" srcId="{47440635-2883-427D-B6B6-10ED2C18CF49}" destId="{8BE22E01-F260-4477-9958-A6E81D6E21A8}" srcOrd="0" destOrd="0" presId="urn:microsoft.com/office/officeart/2005/8/layout/vProcess5"/>
    <dgm:cxn modelId="{6D602ECF-6C3F-4555-9031-04916DD4F227}" type="presOf" srcId="{5F8D4B7E-F55C-4F7E-9BD6-420A98619A58}" destId="{6A083D7B-A0BE-4A66-ACFE-5494D768AF5C}" srcOrd="1" destOrd="0" presId="urn:microsoft.com/office/officeart/2005/8/layout/vProcess5"/>
    <dgm:cxn modelId="{033AB4D2-82B8-47CC-9B4F-343F515DFD77}" srcId="{268F24A2-6D2E-4CAF-959C-9E1884B7F173}" destId="{D94E075A-A55B-446C-B0B9-1252FDDDFC11}" srcOrd="2" destOrd="0" parTransId="{97B08EF8-606D-406B-9604-8456C532F6B6}" sibTransId="{47440635-2883-427D-B6B6-10ED2C18CF49}"/>
    <dgm:cxn modelId="{4752FA99-A225-4451-B2A6-9EA022832AA1}" type="presOf" srcId="{DE0283E5-3800-44BA-ABAE-53D61512E3B8}" destId="{A6BB330C-4E60-4A9D-B58A-C2CBE29575A9}" srcOrd="0" destOrd="0" presId="urn:microsoft.com/office/officeart/2005/8/layout/vProcess5"/>
    <dgm:cxn modelId="{2C840875-E50E-419E-9D19-8BCE68498545}" type="presOf" srcId="{D94E075A-A55B-446C-B0B9-1252FDDDFC11}" destId="{8FFD9282-AFF9-49CB-8694-01FE4B2D12C3}" srcOrd="1" destOrd="0" presId="urn:microsoft.com/office/officeart/2005/8/layout/vProcess5"/>
    <dgm:cxn modelId="{065CC1D7-E54B-4311-ADD2-0956CCDCA9EA}" type="presOf" srcId="{16848D76-63A6-4CF6-BD7D-68759A7AA97A}" destId="{2525F284-6B17-44A3-88B6-5508C376E0A0}" srcOrd="0" destOrd="0" presId="urn:microsoft.com/office/officeart/2005/8/layout/vProcess5"/>
    <dgm:cxn modelId="{17D6DD62-C5A9-4023-86EB-DEC59944A8D7}" type="presOf" srcId="{8E009B63-C39E-4EF3-A03E-B10FC5FB517E}" destId="{9A785614-7F9F-4B3D-8D57-503310E4C76E}" srcOrd="0" destOrd="0" presId="urn:microsoft.com/office/officeart/2005/8/layout/vProcess5"/>
    <dgm:cxn modelId="{50C98D43-E6C7-40F6-B98D-42DBF85EEB48}" type="presOf" srcId="{D94E075A-A55B-446C-B0B9-1252FDDDFC11}" destId="{BA46D3F9-1A17-4131-B2EA-CC28BDDEED50}" srcOrd="0" destOrd="0" presId="urn:microsoft.com/office/officeart/2005/8/layout/vProcess5"/>
    <dgm:cxn modelId="{FBF1F292-C694-4712-AE3C-5D0D011D0B3E}" srcId="{268F24A2-6D2E-4CAF-959C-9E1884B7F173}" destId="{8E009B63-C39E-4EF3-A03E-B10FC5FB517E}" srcOrd="1" destOrd="0" parTransId="{097429EB-00FA-40CB-8A51-8A30A971BBFB}" sibTransId="{DE0283E5-3800-44BA-ABAE-53D61512E3B8}"/>
    <dgm:cxn modelId="{6D887ADF-DB3A-4855-826E-5650C43C182C}" srcId="{268F24A2-6D2E-4CAF-959C-9E1884B7F173}" destId="{16848D76-63A6-4CF6-BD7D-68759A7AA97A}" srcOrd="3" destOrd="0" parTransId="{2609E68F-DEDC-4A95-97A3-182C3477A9E9}" sibTransId="{3ADE2CA7-7E7F-462C-8312-61A532B9B61D}"/>
    <dgm:cxn modelId="{801FAD7B-2922-412A-AF50-BD3644C6D4A7}" type="presOf" srcId="{077E5F67-BF0B-41A2-8855-F138105FD363}" destId="{0E6467C8-B484-4104-94A9-DF17BDEF27C3}" srcOrd="0" destOrd="0" presId="urn:microsoft.com/office/officeart/2005/8/layout/vProcess5"/>
    <dgm:cxn modelId="{DB4100C9-8745-4E71-9EAA-7EBA8FCC2995}" type="presOf" srcId="{8E009B63-C39E-4EF3-A03E-B10FC5FB517E}" destId="{5D224BB6-F55B-49D5-A7F7-4DCEAF587B0F}" srcOrd="1" destOrd="0" presId="urn:microsoft.com/office/officeart/2005/8/layout/vProcess5"/>
    <dgm:cxn modelId="{19F5C0A5-737D-4315-9039-95E0CBD6D54E}" type="presParOf" srcId="{A4D1FD76-40BD-44C1-A44D-C0A3CC574769}" destId="{5B0DB733-BE82-4864-8EE9-BBBE6BB733FD}" srcOrd="0" destOrd="0" presId="urn:microsoft.com/office/officeart/2005/8/layout/vProcess5"/>
    <dgm:cxn modelId="{8BD66E2D-BD59-4BF2-B0A3-CC27C4F2023E}" type="presParOf" srcId="{A4D1FD76-40BD-44C1-A44D-C0A3CC574769}" destId="{33D7A2C6-F511-483D-B67D-C8B2B31D626B}" srcOrd="1" destOrd="0" presId="urn:microsoft.com/office/officeart/2005/8/layout/vProcess5"/>
    <dgm:cxn modelId="{BE524874-EB8C-4881-9956-D9D7B7505C3A}" type="presParOf" srcId="{A4D1FD76-40BD-44C1-A44D-C0A3CC574769}" destId="{9A785614-7F9F-4B3D-8D57-503310E4C76E}" srcOrd="2" destOrd="0" presId="urn:microsoft.com/office/officeart/2005/8/layout/vProcess5"/>
    <dgm:cxn modelId="{479FAF7F-05C3-4D13-AC68-0FDF6C669C8F}" type="presParOf" srcId="{A4D1FD76-40BD-44C1-A44D-C0A3CC574769}" destId="{BA46D3F9-1A17-4131-B2EA-CC28BDDEED50}" srcOrd="3" destOrd="0" presId="urn:microsoft.com/office/officeart/2005/8/layout/vProcess5"/>
    <dgm:cxn modelId="{A38A8AC3-3F26-43CE-8F55-C3EF03883924}" type="presParOf" srcId="{A4D1FD76-40BD-44C1-A44D-C0A3CC574769}" destId="{2525F284-6B17-44A3-88B6-5508C376E0A0}" srcOrd="4" destOrd="0" presId="urn:microsoft.com/office/officeart/2005/8/layout/vProcess5"/>
    <dgm:cxn modelId="{BE3A74C8-6AC2-4663-9ACE-532AD20442D7}" type="presParOf" srcId="{A4D1FD76-40BD-44C1-A44D-C0A3CC574769}" destId="{0E6467C8-B484-4104-94A9-DF17BDEF27C3}" srcOrd="5" destOrd="0" presId="urn:microsoft.com/office/officeart/2005/8/layout/vProcess5"/>
    <dgm:cxn modelId="{04B4A234-6587-4F6F-95C8-D262BDD90C1B}" type="presParOf" srcId="{A4D1FD76-40BD-44C1-A44D-C0A3CC574769}" destId="{A6BB330C-4E60-4A9D-B58A-C2CBE29575A9}" srcOrd="6" destOrd="0" presId="urn:microsoft.com/office/officeart/2005/8/layout/vProcess5"/>
    <dgm:cxn modelId="{1D9C4260-19EE-426B-AC98-D87E921C517E}" type="presParOf" srcId="{A4D1FD76-40BD-44C1-A44D-C0A3CC574769}" destId="{8BE22E01-F260-4477-9958-A6E81D6E21A8}" srcOrd="7" destOrd="0" presId="urn:microsoft.com/office/officeart/2005/8/layout/vProcess5"/>
    <dgm:cxn modelId="{C9C4AAAE-244D-4C7E-8BEA-A0F6B4A2610E}" type="presParOf" srcId="{A4D1FD76-40BD-44C1-A44D-C0A3CC574769}" destId="{6A083D7B-A0BE-4A66-ACFE-5494D768AF5C}" srcOrd="8" destOrd="0" presId="urn:microsoft.com/office/officeart/2005/8/layout/vProcess5"/>
    <dgm:cxn modelId="{3CCE59E4-204B-4B24-8120-3BB5ECFFFB84}" type="presParOf" srcId="{A4D1FD76-40BD-44C1-A44D-C0A3CC574769}" destId="{5D224BB6-F55B-49D5-A7F7-4DCEAF587B0F}" srcOrd="9" destOrd="0" presId="urn:microsoft.com/office/officeart/2005/8/layout/vProcess5"/>
    <dgm:cxn modelId="{057570F6-6E00-4257-A27A-2B871C42B6DA}" type="presParOf" srcId="{A4D1FD76-40BD-44C1-A44D-C0A3CC574769}" destId="{8FFD9282-AFF9-49CB-8694-01FE4B2D12C3}" srcOrd="10" destOrd="0" presId="urn:microsoft.com/office/officeart/2005/8/layout/vProcess5"/>
    <dgm:cxn modelId="{6C0E945E-6CCF-4DCF-9C4C-9BEF7F747A96}" type="presParOf" srcId="{A4D1FD76-40BD-44C1-A44D-C0A3CC574769}" destId="{9E3D3EAB-7FBB-4CBB-9BBC-51A157F3DEC2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D7A2C6-F511-483D-B67D-C8B2B31D626B}">
      <dsp:nvSpPr>
        <dsp:cNvPr id="0" name=""/>
        <dsp:cNvSpPr/>
      </dsp:nvSpPr>
      <dsp:spPr>
        <a:xfrm>
          <a:off x="0" y="0"/>
          <a:ext cx="5999480" cy="1056132"/>
        </a:xfrm>
        <a:prstGeom prst="roundRect">
          <a:avLst>
            <a:gd name="adj" fmla="val 10000"/>
          </a:avLst>
        </a:prstGeom>
        <a:solidFill>
          <a:schemeClr val="lt1"/>
        </a:solidFill>
        <a:ln w="381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rPr>
            <a:t>Повышение квалификации в системе непрерывного профессионального образования</a:t>
          </a:r>
          <a:r>
            <a:rPr lang="ru-RU" sz="2000" b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rPr>
            <a:t> </a:t>
          </a:r>
          <a:endParaRPr lang="ru-RU" sz="2000" b="1" kern="1200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</a:endParaRPr>
        </a:p>
      </dsp:txBody>
      <dsp:txXfrm>
        <a:off x="30933" y="30933"/>
        <a:ext cx="4770588" cy="994266"/>
      </dsp:txXfrm>
    </dsp:sp>
    <dsp:sp modelId="{9A785614-7F9F-4B3D-8D57-503310E4C76E}">
      <dsp:nvSpPr>
        <dsp:cNvPr id="0" name=""/>
        <dsp:cNvSpPr/>
      </dsp:nvSpPr>
      <dsp:spPr>
        <a:xfrm>
          <a:off x="502456" y="1248156"/>
          <a:ext cx="5999480" cy="1056132"/>
        </a:xfrm>
        <a:prstGeom prst="roundRect">
          <a:avLst>
            <a:gd name="adj" fmla="val 10000"/>
          </a:avLst>
        </a:prstGeom>
        <a:solidFill>
          <a:schemeClr val="lt1"/>
        </a:solidFill>
        <a:ln w="5715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Деятельность педагога в профессиональном сообществе</a:t>
          </a:r>
          <a:r>
            <a:rPr lang="ru-RU" sz="2000" b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  <a:endParaRPr lang="ru-RU" sz="2000" b="1" kern="1200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  <a:latin typeface="Calibri" pitchFamily="34" charset="0"/>
          </a:endParaRPr>
        </a:p>
      </dsp:txBody>
      <dsp:txXfrm>
        <a:off x="533389" y="1279089"/>
        <a:ext cx="4748671" cy="994266"/>
      </dsp:txXfrm>
    </dsp:sp>
    <dsp:sp modelId="{BA46D3F9-1A17-4131-B2EA-CC28BDDEED50}">
      <dsp:nvSpPr>
        <dsp:cNvPr id="0" name=""/>
        <dsp:cNvSpPr/>
      </dsp:nvSpPr>
      <dsp:spPr>
        <a:xfrm>
          <a:off x="997413" y="2496312"/>
          <a:ext cx="5999480" cy="1056132"/>
        </a:xfrm>
        <a:prstGeom prst="roundRect">
          <a:avLst>
            <a:gd name="adj" fmla="val 10000"/>
          </a:avLst>
        </a:prstGeom>
        <a:solidFill>
          <a:schemeClr val="lt1"/>
        </a:solidFill>
        <a:ln w="5715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Участие в методической работе</a:t>
          </a:r>
          <a:r>
            <a:rPr lang="ru-RU" sz="2000" b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  <a:endParaRPr lang="ru-RU" sz="2000" b="1" kern="1200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  <a:latin typeface="Calibri" pitchFamily="34" charset="0"/>
          </a:endParaRPr>
        </a:p>
      </dsp:txBody>
      <dsp:txXfrm>
        <a:off x="1028346" y="2527245"/>
        <a:ext cx="4756171" cy="994265"/>
      </dsp:txXfrm>
    </dsp:sp>
    <dsp:sp modelId="{2525F284-6B17-44A3-88B6-5508C376E0A0}">
      <dsp:nvSpPr>
        <dsp:cNvPr id="0" name=""/>
        <dsp:cNvSpPr/>
      </dsp:nvSpPr>
      <dsp:spPr>
        <a:xfrm>
          <a:off x="1499869" y="3744468"/>
          <a:ext cx="5999480" cy="1056132"/>
        </a:xfrm>
        <a:prstGeom prst="roundRect">
          <a:avLst>
            <a:gd name="adj" fmla="val 10000"/>
          </a:avLst>
        </a:prstGeom>
        <a:solidFill>
          <a:schemeClr val="lt1"/>
        </a:solidFill>
        <a:ln w="5715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Самообразование педагога</a:t>
          </a:r>
          <a:r>
            <a:rPr lang="ru-RU" sz="2000" b="1" kern="1200" cap="none" spc="0" dirty="0" smtClean="0">
              <a:ln w="10541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itchFamily="34" charset="0"/>
            </a:rPr>
            <a:t> </a:t>
          </a:r>
          <a:endParaRPr lang="ru-RU" sz="2000" b="1" kern="1200" cap="none" spc="0" dirty="0">
            <a:ln w="10541" cmpd="sng">
              <a:solidFill>
                <a:schemeClr val="accent3">
                  <a:lumMod val="50000"/>
                </a:schemeClr>
              </a:solidFill>
              <a:prstDash val="solid"/>
            </a:ln>
            <a:solidFill>
              <a:schemeClr val="tx2">
                <a:lumMod val="60000"/>
                <a:lumOff val="40000"/>
              </a:schemeClr>
            </a:solidFill>
            <a:effectLst/>
            <a:latin typeface="Calibri" pitchFamily="34" charset="0"/>
          </a:endParaRPr>
        </a:p>
      </dsp:txBody>
      <dsp:txXfrm>
        <a:off x="1530802" y="3775401"/>
        <a:ext cx="4748671" cy="994266"/>
      </dsp:txXfrm>
    </dsp:sp>
    <dsp:sp modelId="{0E6467C8-B484-4104-94A9-DF17BDEF27C3}">
      <dsp:nvSpPr>
        <dsp:cNvPr id="0" name=""/>
        <dsp:cNvSpPr/>
      </dsp:nvSpPr>
      <dsp:spPr>
        <a:xfrm>
          <a:off x="5312994" y="808901"/>
          <a:ext cx="686485" cy="686485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5467453" y="808901"/>
        <a:ext cx="377567" cy="516580"/>
      </dsp:txXfrm>
    </dsp:sp>
    <dsp:sp modelId="{A6BB330C-4E60-4A9D-B58A-C2CBE29575A9}">
      <dsp:nvSpPr>
        <dsp:cNvPr id="0" name=""/>
        <dsp:cNvSpPr/>
      </dsp:nvSpPr>
      <dsp:spPr>
        <a:xfrm>
          <a:off x="5815450" y="2057057"/>
          <a:ext cx="686485" cy="686485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5969909" y="2057057"/>
        <a:ext cx="377567" cy="516580"/>
      </dsp:txXfrm>
    </dsp:sp>
    <dsp:sp modelId="{8BE22E01-F260-4477-9958-A6E81D6E21A8}">
      <dsp:nvSpPr>
        <dsp:cNvPr id="0" name=""/>
        <dsp:cNvSpPr/>
      </dsp:nvSpPr>
      <dsp:spPr>
        <a:xfrm>
          <a:off x="6310407" y="3305213"/>
          <a:ext cx="686485" cy="686485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6464866" y="3305213"/>
        <a:ext cx="377567" cy="516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2849E-1D5F-4A84-B438-6B2A19E0254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5161579"/>
      </p:ext>
    </p:extLst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7DE47-949C-458D-933B-85E4E31C4F4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6160442"/>
      </p:ext>
    </p:extLst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62759-59B6-4F21-828A-893E9E17C7C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02972"/>
      </p:ext>
    </p:extLst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2132B-3228-4052-AA1C-0267DFECBBB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7060228"/>
      </p:ext>
    </p:extLst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00677-B7CC-41E7-AF18-4FF0613C9D6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312780"/>
      </p:ext>
    </p:extLst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03036-3275-43FC-93A8-46F8D8EF72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5581172"/>
      </p:ext>
    </p:extLst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36E16-32EA-45B8-9039-8683C01D9C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6121682"/>
      </p:ext>
    </p:extLst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B456A-C729-471A-9469-B45FAE4F9B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5108211"/>
      </p:ext>
    </p:extLst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7B91B-FAD6-409D-B3F5-8657AA4C12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2187045"/>
      </p:ext>
    </p:extLst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52F81-7703-4C49-883A-8D1C4D0FE1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2625697"/>
      </p:ext>
    </p:extLst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BBCD0-844F-4536-9C45-8D6850F34A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9172772"/>
      </p:ext>
    </p:extLst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B5A788"/>
                </a:solidFill>
              </a:defRPr>
            </a:lvl1pPr>
          </a:lstStyle>
          <a:p>
            <a:pPr>
              <a:defRPr/>
            </a:pPr>
            <a:fld id="{DBDED46A-56AC-4F0F-8AB7-E1A0CC3963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2" r:id="rId2"/>
    <p:sldLayoutId id="2147484098" r:id="rId3"/>
    <p:sldLayoutId id="2147484093" r:id="rId4"/>
    <p:sldLayoutId id="2147484099" r:id="rId5"/>
    <p:sldLayoutId id="2147484094" r:id="rId6"/>
    <p:sldLayoutId id="2147484100" r:id="rId7"/>
    <p:sldLayoutId id="2147484101" r:id="rId8"/>
    <p:sldLayoutId id="2147484102" r:id="rId9"/>
    <p:sldLayoutId id="2147484095" r:id="rId10"/>
    <p:sldLayoutId id="2147484096" r:id="rId11"/>
  </p:sldLayoutIdLst>
  <p:transition spd="slow">
    <p:circl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609600"/>
            <a:ext cx="7462838" cy="56388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  <a:t/>
            </a:r>
            <a:br>
              <a:rPr lang="ru-RU" sz="44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</a:b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  <a:t/>
            </a:r>
            <a:br>
              <a:rPr lang="ru-RU" sz="44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</a:b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  <a:t/>
            </a:r>
            <a:br>
              <a:rPr lang="ru-RU" sz="44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</a:b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  <a:t/>
            </a:r>
            <a:br>
              <a:rPr lang="ru-RU" sz="44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</a:b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  <a:t>Профессиональный стандарт педагога в соответствии с ФГОС ДО</a:t>
            </a:r>
            <a:br>
              <a:rPr lang="ru-RU" sz="44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</a:b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  <a:t/>
            </a:r>
            <a:br>
              <a:rPr lang="ru-RU" sz="44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</a:b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  <a:t/>
            </a:r>
            <a:br>
              <a:rPr lang="ru-RU" sz="44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</a:b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  <a:t>Подготовила:</a:t>
            </a:r>
            <a:br>
              <a:rPr lang="ru-RU" sz="18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</a:b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  <a:t> Волжанина М.А.,</a:t>
            </a:r>
            <a:br>
              <a:rPr lang="ru-RU" sz="18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</a:b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  <a:t> воспитатель МКДОУ Детский сад «Сказка» г. </a:t>
            </a:r>
            <a:r>
              <a:rPr lang="ru-RU" sz="1800" b="1" dirty="0" err="1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  <a:t>Игарки</a:t>
            </a:r>
            <a:r>
              <a:rPr lang="ru-RU" sz="18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  <a:t>»</a:t>
            </a: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  <a:t/>
            </a:r>
            <a:br>
              <a:rPr lang="ru-RU" sz="44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</a:b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  <a:t/>
            </a:r>
            <a:br>
              <a:rPr lang="ru-RU" sz="44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</a:b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  <a:t/>
            </a:r>
            <a:br>
              <a:rPr lang="ru-RU" sz="44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</a:br>
            <a:r>
              <a:rPr lang="ru-RU" sz="44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  <a:t/>
            </a:r>
            <a:br>
              <a:rPr lang="ru-RU" sz="4400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</a:br>
            <a:endParaRPr lang="ru-RU" sz="2400" dirty="0" smtClean="0">
              <a:solidFill>
                <a:schemeClr val="tx2">
                  <a:satMod val="130000"/>
                </a:schemeClr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1066800" y="152400"/>
            <a:ext cx="7880350" cy="6553200"/>
          </a:xfrm>
        </p:spPr>
        <p:txBody>
          <a:bodyPr/>
          <a:lstStyle/>
          <a:p>
            <a:pPr algn="just"/>
            <a:r>
              <a:rPr lang="ru-RU" altLang="ru-RU" sz="2000" smtClean="0"/>
              <a:t> </a:t>
            </a:r>
            <a:r>
              <a:rPr lang="ru-RU" altLang="ru-RU" sz="2000" smtClean="0">
                <a:latin typeface="Calibri" pitchFamily="34" charset="0"/>
              </a:rPr>
              <a:t>Умение формировать и развивать универсальные учебные действия, образцы и ценности социального поведения, навыки поведения в мире виртуальной реальности и социальных сетях, навыки поликультурного общения и толерантность, ключевые компетенции (по международным нормам) и т.д.</a:t>
            </a:r>
          </a:p>
          <a:p>
            <a:pPr algn="just"/>
            <a:r>
              <a:rPr lang="ru-RU" altLang="ru-RU" sz="2000" smtClean="0">
                <a:latin typeface="Calibri" pitchFamily="34" charset="0"/>
              </a:rPr>
              <a:t>Владение психолого-педагогическими технологиями (в том числе инклюзивными), необходимыми для работы с различными учащимися: одаренные дети, социально уязвимые дети, попавшие в трудные жизненные ситуации, дети-мигранты, дети-сироты, дети с особыми образовательными потребностями (аутисты, СДВГ и др.), дети с ОВЗ, дети с девиациями поведения, дети с зависимостью.</a:t>
            </a:r>
          </a:p>
          <a:p>
            <a:pPr algn="just"/>
            <a:r>
              <a:rPr lang="ru-RU" altLang="ru-RU" sz="2000" smtClean="0">
                <a:latin typeface="Calibri" pitchFamily="34" charset="0"/>
              </a:rPr>
              <a:t>Умение формировать детско-взрослые сообщества, знание их социально-психологических особенностей и закономерностей развития.</a:t>
            </a:r>
          </a:p>
          <a:p>
            <a:pPr algn="just"/>
            <a:r>
              <a:rPr lang="ru-RU" altLang="ru-RU" sz="2000" smtClean="0">
                <a:latin typeface="Calibri" pitchFamily="34" charset="0"/>
              </a:rPr>
              <a:t>Знание основных закономерностей семейных отношений, позволяющих эффективно работать с родительской общественностью.</a:t>
            </a:r>
          </a:p>
          <a:p>
            <a:endParaRPr lang="ru-RU" altLang="ru-RU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990600" y="152400"/>
            <a:ext cx="8001000" cy="6553200"/>
          </a:xfrm>
        </p:spPr>
        <p:txBody>
          <a:bodyPr/>
          <a:lstStyle/>
          <a:p>
            <a:pPr marL="0" indent="354013" algn="just">
              <a:buFont typeface="Wingdings 2" pitchFamily="18" charset="2"/>
              <a:buNone/>
              <a:defRPr/>
            </a:pPr>
            <a:r>
              <a:rPr lang="ru-RU" altLang="ru-RU" sz="1800" dirty="0" smtClean="0"/>
              <a:t>4.5. </a:t>
            </a:r>
            <a:r>
              <a:rPr lang="ru-RU" altLang="ru-RU" sz="1800" dirty="0" smtClean="0">
                <a:latin typeface="Calibri" pitchFamily="34" charset="0"/>
              </a:rPr>
              <a:t>Часть пятая: </a:t>
            </a:r>
            <a:r>
              <a:rPr lang="ru-RU" altLang="ru-RU" sz="1800" b="1" dirty="0" smtClean="0">
                <a:latin typeface="Calibri" pitchFamily="34" charset="0"/>
              </a:rPr>
              <a:t>профессиональные компетенции педагога дошкольного образования (воспитателя), отражающие специфику работы на дошкольном уровне образования</a:t>
            </a:r>
          </a:p>
          <a:p>
            <a:pPr marL="0" indent="354013" algn="just">
              <a:buFont typeface="Wingdings 2" pitchFamily="18" charset="2"/>
              <a:buNone/>
              <a:defRPr/>
            </a:pPr>
            <a:r>
              <a:rPr lang="ru-RU" altLang="ru-RU" sz="1800" b="1" dirty="0" smtClean="0">
                <a:latin typeface="Calibri" pitchFamily="34" charset="0"/>
              </a:rPr>
              <a:t>Педагог дошкольного образования должен</a:t>
            </a:r>
          </a:p>
          <a:p>
            <a:pPr marL="0" indent="354013" algn="just">
              <a:defRPr/>
            </a:pPr>
            <a:r>
              <a:rPr lang="ru-RU" altLang="ru-RU" sz="1800" dirty="0" smtClean="0">
                <a:latin typeface="Calibri" pitchFamily="34" charset="0"/>
              </a:rPr>
              <a:t> Знать специфику дошкольного образования и особенности организации образовательной работы с детьми раннего и дошкольного возраста.</a:t>
            </a:r>
          </a:p>
          <a:p>
            <a:pPr marL="0" indent="354013" algn="just">
              <a:defRPr/>
            </a:pPr>
            <a:r>
              <a:rPr lang="ru-RU" altLang="ru-RU" sz="1800" dirty="0" smtClean="0">
                <a:latin typeface="Calibri" pitchFamily="34" charset="0"/>
              </a:rPr>
              <a:t>Знать общие закономерности развития ребенка в раннем и дошкольном детстве; особенности становления и развития детских деятельностей в раннем и дошкольном возрасте.</a:t>
            </a:r>
          </a:p>
          <a:p>
            <a:pPr marL="0" indent="354013" algn="just">
              <a:defRPr/>
            </a:pPr>
            <a:r>
              <a:rPr lang="ru-RU" altLang="ru-RU" sz="1800" dirty="0" smtClean="0">
                <a:latin typeface="Calibri" pitchFamily="34" charset="0"/>
              </a:rPr>
              <a:t>Уметь организовывать ведущие в дошкольном возрасте виды деятельности: </a:t>
            </a:r>
            <a:r>
              <a:rPr lang="ru-RU" altLang="ru-RU" sz="1800" dirty="0" err="1" smtClean="0">
                <a:latin typeface="Calibri" pitchFamily="34" charset="0"/>
              </a:rPr>
              <a:t>предметно-манипулятивную</a:t>
            </a:r>
            <a:r>
              <a:rPr lang="ru-RU" altLang="ru-RU" sz="1800" dirty="0" smtClean="0">
                <a:latin typeface="Calibri" pitchFamily="34" charset="0"/>
              </a:rPr>
              <a:t> и игровую, обеспечивая развитие детей. Организовывать совместную и самостоятельную деятельность дошкольников.</a:t>
            </a:r>
          </a:p>
          <a:p>
            <a:pPr marL="0" indent="354013" algn="just">
              <a:defRPr/>
            </a:pPr>
            <a:r>
              <a:rPr lang="ru-RU" altLang="ru-RU" sz="1800" dirty="0" smtClean="0">
                <a:latin typeface="Calibri" pitchFamily="34" charset="0"/>
              </a:rPr>
              <a:t>Владеть теорией и педагогическими методиками физического, познавательного и личностного развития детей раннего и дошкольного возраста.</a:t>
            </a:r>
          </a:p>
          <a:p>
            <a:pPr marL="0" indent="354013" algn="just">
              <a:defRPr/>
            </a:pPr>
            <a:r>
              <a:rPr lang="ru-RU" altLang="ru-RU" sz="1800" dirty="0" smtClean="0">
                <a:latin typeface="Calibri" pitchFamily="34" charset="0"/>
              </a:rPr>
              <a:t>Уметь планировать, реализовывать и анализировать образовательную работу с детьми раннего и дошкольного возраста в соответствии с ФГОС ДО</a:t>
            </a:r>
          </a:p>
          <a:p>
            <a:pPr marL="0" indent="354013" algn="just">
              <a:defRPr/>
            </a:pPr>
            <a:r>
              <a:rPr lang="ru-RU" altLang="ru-RU" sz="1800" dirty="0" smtClean="0">
                <a:latin typeface="Calibri" pitchFamily="34" charset="0"/>
              </a:rPr>
              <a:t> Уметь планировать и корректировать образовательные задачи (совместно с психологом и другими специалистами) по результатам мониторинга, с учетом индивидуальных особенностей развития каждого ребенка раннего и/или дошкольного возраста.</a:t>
            </a:r>
          </a:p>
          <a:p>
            <a:pPr>
              <a:defRPr/>
            </a:pPr>
            <a:endParaRPr lang="ru-RU" altLang="ru-RU" dirty="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914400" y="152400"/>
            <a:ext cx="8020050" cy="6553200"/>
          </a:xfrm>
        </p:spPr>
        <p:txBody>
          <a:bodyPr/>
          <a:lstStyle/>
          <a:p>
            <a:pPr algn="just"/>
            <a:r>
              <a:rPr lang="ru-RU" altLang="ru-RU" sz="1800" smtClean="0">
                <a:latin typeface="Calibri" pitchFamily="34" charset="0"/>
              </a:rPr>
              <a:t>Реализовывать педагогические рекомендации специалистов (психолога, логопеда, дефектолога и др.) в работе с детьми, испытывающими трудности в освоении программы, или детьми с особыми образовательными потребностями.</a:t>
            </a:r>
          </a:p>
          <a:p>
            <a:pPr algn="just"/>
            <a:r>
              <a:rPr lang="ru-RU" altLang="ru-RU" sz="1800" smtClean="0">
                <a:latin typeface="Calibri" pitchFamily="34" charset="0"/>
              </a:rPr>
              <a:t> Участвовать в создании психологически комфортной и безопасной образовательной среды, обеспечивая безопасность жизни детей, сохранение и укрепление их здоровья, поддерживая эмоциональное благополучие ребенка в период пребывания в образовательной организации.</a:t>
            </a:r>
          </a:p>
          <a:p>
            <a:pPr algn="just"/>
            <a:r>
              <a:rPr lang="ru-RU" altLang="ru-RU" sz="1800" smtClean="0">
                <a:latin typeface="Calibri" pitchFamily="34" charset="0"/>
              </a:rPr>
              <a:t> Владеть методами и средствами анализа психолого-педагогического мониторинга, позволяющего оценить результаты освоения детьми образовательных программ, степень сформированности у них необходимых интегративных качеств детей дошкольного возраста, необходимых для дальнейшего обучения и развития в начальной школе.</a:t>
            </a:r>
          </a:p>
          <a:p>
            <a:pPr algn="just"/>
            <a:r>
              <a:rPr lang="ru-RU" altLang="ru-RU" sz="1800" smtClean="0">
                <a:latin typeface="Calibri" pitchFamily="34" charset="0"/>
              </a:rPr>
              <a:t> Владеть методами и средствами психолого-педагогического просвещения родителей (законных представителей) детей раннего и дошкольного возраста, уметь выстраивать партнерское взаимодействие с ними для решения образовательных задач.</a:t>
            </a:r>
          </a:p>
          <a:p>
            <a:pPr algn="just"/>
            <a:r>
              <a:rPr lang="ru-RU" altLang="ru-RU" sz="1800" smtClean="0">
                <a:latin typeface="Calibri" pitchFamily="34" charset="0"/>
              </a:rPr>
              <a:t> Владеть ИКТ-компетенциями, необходимыми и достаточными для планирования, реализации и оценки образовательной работы с детьми раннего и дошкольного возраста.</a:t>
            </a:r>
          </a:p>
          <a:p>
            <a:endParaRPr lang="ru-RU" altLang="ru-RU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914400" y="228600"/>
            <a:ext cx="8020050" cy="6019800"/>
          </a:xfrm>
        </p:spPr>
        <p:txBody>
          <a:bodyPr/>
          <a:lstStyle/>
          <a:p>
            <a:pPr algn="just">
              <a:buFont typeface="Wingdings 2" pitchFamily="18" charset="2"/>
              <a:buNone/>
              <a:defRPr/>
            </a:pPr>
            <a:r>
              <a:rPr lang="ru-RU" altLang="ru-RU" sz="1800" dirty="0" smtClean="0"/>
              <a:t>5. </a:t>
            </a:r>
            <a:r>
              <a:rPr lang="ru-RU" altLang="ru-RU" sz="1800" b="1" dirty="0" smtClean="0">
                <a:latin typeface="Calibri" pitchFamily="34" charset="0"/>
              </a:rPr>
              <a:t>Методы оценки выполнения требований профессионального стандарта педагога</a:t>
            </a:r>
          </a:p>
          <a:p>
            <a:pPr algn="just">
              <a:buFont typeface="Wingdings 2" pitchFamily="18" charset="2"/>
              <a:buNone/>
              <a:defRPr/>
            </a:pPr>
            <a:r>
              <a:rPr lang="ru-RU" altLang="ru-RU" sz="1800" dirty="0" smtClean="0">
                <a:latin typeface="Calibri" pitchFamily="34" charset="0"/>
              </a:rPr>
              <a:t>5.1. </a:t>
            </a:r>
            <a:r>
              <a:rPr lang="ru-RU" altLang="ru-RU" sz="1800" b="1" dirty="0" smtClean="0">
                <a:latin typeface="Calibri" pitchFamily="34" charset="0"/>
              </a:rPr>
              <a:t>Общие подходы</a:t>
            </a:r>
          </a:p>
          <a:p>
            <a:pPr algn="just">
              <a:defRPr/>
            </a:pPr>
            <a:r>
              <a:rPr lang="ru-RU" altLang="ru-RU" sz="1800" dirty="0" smtClean="0">
                <a:latin typeface="Calibri" pitchFamily="34" charset="0"/>
              </a:rPr>
              <a:t>Профессиональная деятельность педагога дошкольного образования оценивается только комплексно. Высокая оценка включает сочетание показателей динамики развития интегративных качеств ребенка, положительного отношения ребенка к детскому саду и высокой степени активности и вовлеченности родителей в решение образовательных задач и жизнь детского сада.</a:t>
            </a:r>
          </a:p>
          <a:p>
            <a:pPr>
              <a:defRPr/>
            </a:pPr>
            <a:endParaRPr lang="ru-RU" altLang="ru-RU" sz="1800" dirty="0" smtClean="0">
              <a:latin typeface="Calibri" pitchFamily="34" charset="0"/>
            </a:endParaRPr>
          </a:p>
          <a:p>
            <a:pPr indent="0" algn="ctr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Индивидуальный образовательный маршрут педагога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indent="0" algn="ctr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Представляет собой целенаправленно проектируемую дифференцированную образовательную программу, обеспечивающую педагогу позиции субъекта выбора, разработки и реализации личной программы развития профессиональной компетентности при осуществлении научно-методического сопровождения его профессионального развития. </a:t>
            </a:r>
          </a:p>
          <a:p>
            <a:pPr marL="82550" indent="0">
              <a:buFont typeface="Wingdings 2" pitchFamily="18" charset="2"/>
              <a:buNone/>
              <a:defRPr/>
            </a:pPr>
            <a:endParaRPr lang="ru-RU" altLang="ru-RU" dirty="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000" b="1" dirty="0" smtClean="0">
                <a:latin typeface="Calibri" pitchFamily="34" charset="0"/>
              </a:rPr>
              <a:t>Основные направления проектирования ИОМ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47800" y="17526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Содержимое 3" descr="13376531601afc5dbc04525e03c9bf98_i-10213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152400"/>
            <a:ext cx="7499350" cy="5334000"/>
          </a:xfrm>
        </p:spPr>
      </p:pic>
      <p:sp>
        <p:nvSpPr>
          <p:cNvPr id="5" name="Прямоугольник 4"/>
          <p:cNvSpPr/>
          <p:nvPr/>
        </p:nvSpPr>
        <p:spPr>
          <a:xfrm>
            <a:off x="1143000" y="5410200"/>
            <a:ext cx="74676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Меняйтесь раньше, </a:t>
            </a:r>
          </a:p>
          <a:p>
            <a:pPr algn="ctr" eaLnBrk="1" hangingPunct="1">
              <a:defRPr/>
            </a:pP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чем вас заставят это делать!</a:t>
            </a:r>
            <a:endParaRPr lang="ru-RU" sz="3600" dirty="0">
              <a:latin typeface="Calibri" pitchFamily="34" charset="0"/>
            </a:endParaRPr>
          </a:p>
        </p:txBody>
      </p:sp>
    </p:spTree>
  </p:cSld>
  <p:clrMapOvr>
    <a:masterClrMapping/>
  </p:clrMapOvr>
  <p:transition spd="slow">
    <p:circl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313613" cy="1524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  <a:t>СПАСИБО ЗА ВНИМАНИЕ.</a:t>
            </a:r>
          </a:p>
        </p:txBody>
      </p:sp>
      <p:pic>
        <p:nvPicPr>
          <p:cNvPr id="23555" name="Picture 4" descr="F:\Новая папка\шаблоны\Картинки Человечки\untitled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6600" y="1524000"/>
            <a:ext cx="325755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1"/>
          </p:nvPr>
        </p:nvSpPr>
        <p:spPr>
          <a:xfrm>
            <a:off x="1524000" y="457200"/>
            <a:ext cx="7086600" cy="4800600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ru-RU" altLang="ru-RU" b="1" smtClean="0">
                <a:latin typeface="Calibri" pitchFamily="34" charset="0"/>
              </a:rPr>
              <a:t>   </a:t>
            </a:r>
            <a:r>
              <a:rPr lang="ru-RU" altLang="ru-RU" sz="2400" b="1" smtClean="0">
                <a:latin typeface="Calibri" pitchFamily="34" charset="0"/>
              </a:rPr>
              <a:t>Воспитание и обучение детей</a:t>
            </a:r>
            <a:r>
              <a:rPr lang="ru-RU" altLang="ru-RU" sz="2400" smtClean="0">
                <a:latin typeface="Calibri" pitchFamily="34" charset="0"/>
              </a:rPr>
              <a:t> – настоящее искусство, коим в той или иной мере обязан овладеть каждый педагог. Однако на современном этапе жизни педагог – это, прежде всего, профессия, которая согласно последним тенденциям должна соответствовать определенным стандартам, призванным заменить морально устаревшие должностные инструкции и прочие документы, регулирующие профессиональную деятельность педагогов.</a:t>
            </a:r>
          </a:p>
          <a:p>
            <a:pPr algn="ctr">
              <a:buFont typeface="Wingdings 2" pitchFamily="18" charset="2"/>
              <a:buNone/>
            </a:pPr>
            <a:endParaRPr lang="ru-RU" altLang="ru-RU" sz="280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latin typeface="Calibri" pitchFamily="34" charset="0"/>
              </a:rPr>
              <a:t>Профессиональный стандарт педагога</a:t>
            </a:r>
            <a:endParaRPr lang="ru-RU" dirty="0" smtClean="0">
              <a:solidFill>
                <a:schemeClr val="tx2">
                  <a:satMod val="130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0013" y="1827213"/>
            <a:ext cx="7313612" cy="4443412"/>
          </a:xfrm>
        </p:spPr>
        <p:txBody>
          <a:bodyPr>
            <a:normAutofit lnSpcReduction="10000"/>
          </a:bodyPr>
          <a:lstStyle/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Профессиональный стандарт «Педагог (педагогическая</a:t>
            </a:r>
          </a:p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деятельность в сфере дошкольного, начального общего,</a:t>
            </a:r>
          </a:p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основного общего, среднего общего образования)</a:t>
            </a:r>
          </a:p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(воспитатель, учитель)»: </a:t>
            </a:r>
          </a:p>
          <a:p>
            <a:pPr marL="365760" indent="-283464" algn="ctr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None/>
              <a:defRPr/>
            </a:pPr>
            <a:endParaRPr lang="ru-RU" sz="1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Char char="n"/>
              <a:defRPr/>
            </a:pP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утвержден приказом Министерства труда и соцзащиты Российской Федерации от 18 октября 2013 г. N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544н.</a:t>
            </a:r>
            <a:endParaRPr lang="ru-RU" sz="2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Char char="n"/>
              <a:defRPr/>
            </a:pP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 зарегистрирован Министерством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юстиции</a:t>
            </a:r>
          </a:p>
          <a:p>
            <a:pPr marL="82296" indent="0" eaLnBrk="1" fontAlgn="auto" hangingPunct="1">
              <a:spcAft>
                <a:spcPts val="0"/>
              </a:spcAft>
              <a:buClr>
                <a:srgbClr val="E4005C"/>
              </a:buClr>
              <a:buFont typeface="Wingdings 2" pitchFamily="18" charset="2"/>
              <a:buNone/>
              <a:defRPr/>
            </a:pP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 06. 12. </a:t>
            </a: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2013 г.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Char char="n"/>
              <a:defRPr/>
            </a:pP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вводится в массовое применение с 1 января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2020 </a:t>
            </a: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г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.</a:t>
            </a:r>
            <a:endParaRPr lang="ru-RU" sz="2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rgbClr val="E4005C"/>
              </a:buClr>
              <a:buFont typeface="Wingdings" pitchFamily="2" charset="2"/>
              <a:buChar char="n"/>
              <a:defRPr/>
            </a:pP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но с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2016 </a:t>
            </a: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г.– режим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апробации. </a:t>
            </a:r>
            <a:endParaRPr lang="ru-RU" sz="2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800" b="1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altLang="ru-RU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0600" y="0"/>
            <a:ext cx="8153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153400" cy="56356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700" b="1" dirty="0" smtClean="0">
                <a:latin typeface="Calibri" pitchFamily="34" charset="0"/>
              </a:rPr>
              <a:t>Зачем нужен профессиональный стандарт педагога </a:t>
            </a:r>
            <a:r>
              <a:rPr lang="ru-RU" sz="4400" b="1" dirty="0" smtClean="0">
                <a:latin typeface="Calibri" pitchFamily="34" charset="0"/>
              </a:rPr>
              <a:t/>
            </a:r>
            <a:br>
              <a:rPr lang="ru-RU" sz="4400" b="1" dirty="0" smtClean="0">
                <a:latin typeface="Calibri" pitchFamily="34" charset="0"/>
              </a:rPr>
            </a:br>
            <a:endParaRPr lang="ru-RU" dirty="0">
              <a:latin typeface="Calibri" pitchFamily="34" charset="0"/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990600" y="609600"/>
            <a:ext cx="7848600" cy="6019800"/>
          </a:xfrm>
        </p:spPr>
        <p:txBody>
          <a:bodyPr/>
          <a:lstStyle/>
          <a:p>
            <a:pPr marL="0" indent="354013" algn="just">
              <a:buFont typeface="Wingdings 2" pitchFamily="18" charset="2"/>
              <a:buNone/>
              <a:defRPr/>
            </a:pPr>
            <a:r>
              <a:rPr lang="ru-RU" altLang="ru-RU" sz="1800" dirty="0" smtClean="0">
                <a:latin typeface="Calibri" pitchFamily="34" charset="0"/>
              </a:rPr>
              <a:t>Стандарт – инструмент повышения качества образования и выхода отечественного образования на международный уровень, объективный измеритель квалификации педагога, средство отбора     педагогических кадров в учреждения образования, основа для формирования трудового договора, фиксирующего отношения между работником и работодателем. </a:t>
            </a:r>
          </a:p>
          <a:p>
            <a:pPr marL="0" indent="354013" algn="just">
              <a:buFont typeface="Wingdings 2" pitchFamily="18" charset="2"/>
              <a:buNone/>
              <a:defRPr/>
            </a:pPr>
            <a:r>
              <a:rPr lang="ru-RU" altLang="ru-RU" sz="1800" dirty="0" smtClean="0">
                <a:latin typeface="Calibri" pitchFamily="34" charset="0"/>
              </a:rPr>
              <a:t>Можно коротко сформулировать практическое применение профессионального стандарта: </a:t>
            </a:r>
          </a:p>
          <a:p>
            <a:pPr marL="0" indent="354013" algn="just">
              <a:buFont typeface="Wingdings 2" pitchFamily="18" charset="2"/>
              <a:buNone/>
              <a:defRPr/>
            </a:pPr>
            <a:r>
              <a:rPr lang="ru-RU" altLang="ru-RU" sz="1800" b="1" u="sng" dirty="0" smtClean="0">
                <a:latin typeface="Calibri" pitchFamily="34" charset="0"/>
              </a:rPr>
              <a:t>Для работодателя: </a:t>
            </a:r>
            <a:r>
              <a:rPr lang="ru-RU" altLang="ru-RU" sz="1800" b="1" dirty="0" smtClean="0">
                <a:latin typeface="Calibri" pitchFamily="34" charset="0"/>
              </a:rPr>
              <a:t>- формулировка требований к работникам. </a:t>
            </a:r>
          </a:p>
          <a:p>
            <a:pPr marL="0" indent="354013" algn="just">
              <a:buFont typeface="Wingdings 2" pitchFamily="18" charset="2"/>
              <a:buNone/>
              <a:defRPr/>
            </a:pPr>
            <a:r>
              <a:rPr lang="ru-RU" altLang="ru-RU" sz="1800" b="1" u="sng" dirty="0" smtClean="0">
                <a:latin typeface="Calibri" pitchFamily="34" charset="0"/>
              </a:rPr>
              <a:t>Для работника </a:t>
            </a:r>
            <a:r>
              <a:rPr lang="ru-RU" altLang="ru-RU" sz="1800" b="1" dirty="0" smtClean="0">
                <a:latin typeface="Calibri" pitchFamily="34" charset="0"/>
              </a:rPr>
              <a:t>- оценка соответствия имеющихся у него компетенций требованиям рынка труда и конкретного работодателя. </a:t>
            </a:r>
          </a:p>
          <a:p>
            <a:pPr marL="0" indent="354013" algn="just">
              <a:buFont typeface="Wingdings 2" pitchFamily="18" charset="2"/>
              <a:buNone/>
              <a:defRPr/>
            </a:pPr>
            <a:r>
              <a:rPr lang="ru-RU" altLang="ru-RU" sz="1800" b="1" u="sng" dirty="0" smtClean="0">
                <a:latin typeface="Calibri" pitchFamily="34" charset="0"/>
              </a:rPr>
              <a:t>Для</a:t>
            </a:r>
            <a:r>
              <a:rPr lang="ru-RU" altLang="ru-RU" sz="1800" b="1" dirty="0" smtClean="0">
                <a:latin typeface="Calibri" pitchFamily="34" charset="0"/>
              </a:rPr>
              <a:t> </a:t>
            </a:r>
            <a:r>
              <a:rPr lang="ru-RU" altLang="ru-RU" sz="1800" b="1" u="sng" dirty="0" smtClean="0">
                <a:latin typeface="Calibri" pitchFamily="34" charset="0"/>
              </a:rPr>
              <a:t>системы профессионального педагогического образования </a:t>
            </a:r>
            <a:r>
              <a:rPr lang="ru-RU" altLang="ru-RU" sz="1800" b="1" dirty="0" smtClean="0">
                <a:latin typeface="Calibri" pitchFamily="34" charset="0"/>
              </a:rPr>
              <a:t>– разработка образовательных стандартов и программ, соответствующих требованиям рынка труда.</a:t>
            </a:r>
          </a:p>
          <a:p>
            <a:pPr marL="0" indent="354013" algn="just">
              <a:buFont typeface="Wingdings 2" pitchFamily="18" charset="2"/>
              <a:buNone/>
              <a:defRPr/>
            </a:pPr>
            <a:r>
              <a:rPr lang="ru-RU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Профессиональный стандарт педагога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: </a:t>
            </a:r>
            <a:r>
              <a:rPr lang="ru-RU" sz="1800" dirty="0" smtClean="0">
                <a:latin typeface="Calibri" pitchFamily="34" charset="0"/>
              </a:rPr>
              <a:t>документ, включающий перечень профессиональных и личностных требований к учителю (воспитателю), действующий на всей территории Российской Федерации.</a:t>
            </a:r>
            <a:r>
              <a:rPr lang="ru-RU" altLang="ru-RU" sz="1800" b="1" dirty="0" smtClean="0">
                <a:latin typeface="Calibri" pitchFamily="34" charset="0"/>
              </a:rPr>
              <a:t> </a:t>
            </a:r>
          </a:p>
          <a:p>
            <a:pPr marL="0" indent="354013" algn="just">
              <a:buFont typeface="Wingdings 2" pitchFamily="18" charset="2"/>
              <a:buNone/>
              <a:defRPr/>
            </a:pPr>
            <a:r>
              <a:rPr lang="ru-RU" sz="1800" b="1" dirty="0" smtClean="0">
                <a:solidFill>
                  <a:srgbClr val="C00000"/>
                </a:solidFill>
                <a:latin typeface="Calibri" pitchFamily="34" charset="0"/>
              </a:rPr>
              <a:t>   Готовность учить всех без исключения детей, вне зависимости от их склонностей, способностей, особенностей развития, ограниченных возможностей.</a:t>
            </a:r>
          </a:p>
          <a:p>
            <a:pPr>
              <a:buFont typeface="Wingdings 2" pitchFamily="18" charset="2"/>
              <a:buNone/>
              <a:defRPr/>
            </a:pPr>
            <a:endParaRPr lang="ru-RU" altLang="ru-RU" sz="1800" b="1" dirty="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Заголовок 2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6397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b="1" dirty="0" smtClean="0">
                <a:latin typeface="Calibri" pitchFamily="34" charset="0"/>
              </a:rPr>
              <a:t>Новые компетенции педагога:</a:t>
            </a:r>
            <a:r>
              <a:rPr lang="ru-RU" sz="3100" dirty="0" smtClean="0">
                <a:latin typeface="Calibri" pitchFamily="34" charset="0"/>
              </a:rPr>
              <a:t> </a:t>
            </a:r>
            <a:r>
              <a:rPr lang="ru-RU" sz="3200" dirty="0" smtClean="0">
                <a:latin typeface="Calibri" pitchFamily="34" charset="0"/>
              </a:rPr>
              <a:t/>
            </a:r>
            <a:br>
              <a:rPr lang="ru-RU" sz="3200" dirty="0" smtClean="0">
                <a:latin typeface="Calibri" pitchFamily="34" charset="0"/>
              </a:rPr>
            </a:br>
            <a:endParaRPr lang="ru-RU" sz="3200" b="1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3315" name="Содержимое 4"/>
          <p:cNvSpPr>
            <a:spLocks noGrp="1"/>
          </p:cNvSpPr>
          <p:nvPr>
            <p:ph idx="1"/>
          </p:nvPr>
        </p:nvSpPr>
        <p:spPr>
          <a:xfrm>
            <a:off x="990600" y="533400"/>
            <a:ext cx="7943850" cy="5715000"/>
          </a:xfrm>
        </p:spPr>
        <p:txBody>
          <a:bodyPr/>
          <a:lstStyle/>
          <a:p>
            <a:pPr marL="0" indent="354013" algn="just">
              <a:buFont typeface="Wingdings 2" pitchFamily="18" charset="2"/>
              <a:buNone/>
              <a:defRPr/>
            </a:pPr>
            <a:r>
              <a:rPr lang="ru-RU" altLang="ru-RU" sz="2000" dirty="0" smtClean="0"/>
              <a:t>1. </a:t>
            </a:r>
            <a:r>
              <a:rPr lang="ru-RU" altLang="ru-RU" sz="2000" dirty="0" smtClean="0">
                <a:latin typeface="Calibri" pitchFamily="34" charset="0"/>
              </a:rPr>
              <a:t>Работа с одаренными обучающимися </a:t>
            </a:r>
          </a:p>
          <a:p>
            <a:pPr marL="0" indent="354013" algn="just">
              <a:buFont typeface="Wingdings 2" pitchFamily="18" charset="2"/>
              <a:buNone/>
              <a:defRPr/>
            </a:pPr>
            <a:r>
              <a:rPr lang="ru-RU" altLang="ru-RU" sz="2000" dirty="0" smtClean="0">
                <a:latin typeface="Calibri" pitchFamily="34" charset="0"/>
              </a:rPr>
              <a:t>2. Работа в условиях реализации программ инклюзивного образования. </a:t>
            </a:r>
          </a:p>
          <a:p>
            <a:pPr marL="0" indent="354013" algn="just">
              <a:buFont typeface="Wingdings 2" pitchFamily="18" charset="2"/>
              <a:buNone/>
              <a:defRPr/>
            </a:pPr>
            <a:r>
              <a:rPr lang="ru-RU" altLang="ru-RU" sz="2000" dirty="0" smtClean="0">
                <a:latin typeface="Calibri" pitchFamily="34" charset="0"/>
              </a:rPr>
              <a:t>3. Работа с обучающимися, имеющими проблемы в развитии. </a:t>
            </a:r>
          </a:p>
          <a:p>
            <a:pPr marL="0" indent="354013" algn="just">
              <a:buFont typeface="Wingdings 2" pitchFamily="18" charset="2"/>
              <a:buNone/>
              <a:defRPr/>
            </a:pPr>
            <a:r>
              <a:rPr lang="ru-RU" altLang="ru-RU" sz="2000" dirty="0" smtClean="0">
                <a:latin typeface="Calibri" pitchFamily="34" charset="0"/>
              </a:rPr>
              <a:t>4. Преподавание русского языка обучающимся, для которых он не родной. </a:t>
            </a:r>
          </a:p>
          <a:p>
            <a:pPr marL="0" indent="354013" algn="just">
              <a:buFont typeface="Wingdings 2" pitchFamily="18" charset="2"/>
              <a:buNone/>
              <a:defRPr/>
            </a:pPr>
            <a:r>
              <a:rPr lang="ru-RU" altLang="ru-RU" sz="2000" dirty="0" smtClean="0">
                <a:latin typeface="Calibri" pitchFamily="34" charset="0"/>
              </a:rPr>
              <a:t>5. Работа с </a:t>
            </a:r>
            <a:r>
              <a:rPr lang="ru-RU" altLang="ru-RU" sz="2000" dirty="0" err="1" smtClean="0">
                <a:latin typeface="Calibri" pitchFamily="34" charset="0"/>
              </a:rPr>
              <a:t>девиантными</a:t>
            </a:r>
            <a:r>
              <a:rPr lang="ru-RU" altLang="ru-RU" sz="2000" dirty="0" smtClean="0">
                <a:latin typeface="Calibri" pitchFamily="34" charset="0"/>
              </a:rPr>
              <a:t>, зависимыми, социально запущенными и социально уязвимыми обучающимися, имеющими серьёзные отклонения в поведении. </a:t>
            </a:r>
          </a:p>
          <a:p>
            <a:pPr marL="0" indent="354013" algn="ctr">
              <a:buFont typeface="Wingdings 2" pitchFamily="18" charset="2"/>
              <a:buNone/>
              <a:defRPr/>
            </a:pPr>
            <a:r>
              <a:rPr lang="ru-RU" altLang="ru-RU" sz="2000" dirty="0" smtClean="0">
                <a:latin typeface="Calibri" pitchFamily="34" charset="0"/>
              </a:rPr>
              <a:t> </a:t>
            </a:r>
            <a:r>
              <a:rPr lang="ru-RU" altLang="ru-RU" sz="2000" b="1" dirty="0" smtClean="0">
                <a:latin typeface="Calibri" pitchFamily="34" charset="0"/>
              </a:rPr>
              <a:t>Цель применения </a:t>
            </a:r>
            <a:r>
              <a:rPr lang="ru-RU" altLang="ru-RU" sz="2000" b="1" dirty="0" err="1" smtClean="0">
                <a:latin typeface="Calibri" pitchFamily="34" charset="0"/>
              </a:rPr>
              <a:t>профстандарта</a:t>
            </a:r>
            <a:r>
              <a:rPr lang="ru-RU" altLang="ru-RU" sz="2000" b="1" dirty="0" smtClean="0">
                <a:latin typeface="Calibri" pitchFamily="34" charset="0"/>
              </a:rPr>
              <a:t> педагога: </a:t>
            </a:r>
          </a:p>
          <a:p>
            <a:pPr marL="0" indent="354013" algn="just">
              <a:buFont typeface="Wingdings 2" pitchFamily="18" charset="2"/>
              <a:buNone/>
              <a:defRPr/>
            </a:pPr>
            <a:r>
              <a:rPr lang="ru-RU" altLang="ru-RU" sz="2000" dirty="0" smtClean="0">
                <a:latin typeface="Calibri" pitchFamily="34" charset="0"/>
              </a:rPr>
              <a:t>1. Определять необходимую квалификацию педагога, которая влияет на результат обучения и воспитания ребенка. </a:t>
            </a:r>
          </a:p>
          <a:p>
            <a:pPr marL="0" indent="354013" algn="just">
              <a:buFont typeface="Wingdings 2" pitchFamily="18" charset="2"/>
              <a:buNone/>
              <a:defRPr/>
            </a:pPr>
            <a:r>
              <a:rPr lang="ru-RU" altLang="ru-RU" sz="2000" dirty="0" smtClean="0">
                <a:latin typeface="Calibri" pitchFamily="34" charset="0"/>
              </a:rPr>
              <a:t>2. Обеспечить необходимую подготовку педагога для получения высоких результатов его труда. </a:t>
            </a:r>
          </a:p>
          <a:p>
            <a:pPr marL="0" indent="354013" algn="just">
              <a:buFont typeface="Wingdings 2" pitchFamily="18" charset="2"/>
              <a:buNone/>
              <a:defRPr/>
            </a:pPr>
            <a:r>
              <a:rPr lang="ru-RU" altLang="ru-RU" sz="2000" dirty="0" smtClean="0">
                <a:latin typeface="Calibri" pitchFamily="34" charset="0"/>
              </a:rPr>
              <a:t>3. Обеспечить необходимую осведомленность педагога о предъявляемых к нему требованиям. </a:t>
            </a:r>
          </a:p>
          <a:p>
            <a:pPr marL="0" indent="354013" algn="just">
              <a:buFont typeface="Wingdings 2" pitchFamily="18" charset="2"/>
              <a:buNone/>
              <a:defRPr/>
            </a:pPr>
            <a:r>
              <a:rPr lang="ru-RU" altLang="ru-RU" sz="2000" dirty="0" smtClean="0">
                <a:latin typeface="Calibri" pitchFamily="34" charset="0"/>
              </a:rPr>
              <a:t>4. Содействовать вовлечению педагога в решение задачи по повышению качества образования. </a:t>
            </a:r>
          </a:p>
          <a:p>
            <a:pPr>
              <a:defRPr/>
            </a:pPr>
            <a:endParaRPr lang="ru-RU" altLang="ru-RU" dirty="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600" b="1" dirty="0" smtClean="0">
                <a:latin typeface="Calibri" pitchFamily="34" charset="0"/>
              </a:rPr>
              <a:t>Содержание профессионального стандарта педагога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066800"/>
            <a:ext cx="8229600" cy="5181600"/>
          </a:xfrm>
        </p:spPr>
        <p:txBody>
          <a:bodyPr/>
          <a:lstStyle/>
          <a:p>
            <a:pPr marL="0" indent="354013">
              <a:buFont typeface="Wingdings 2" pitchFamily="18" charset="2"/>
              <a:buNone/>
              <a:defRPr/>
            </a:pPr>
            <a:r>
              <a:rPr lang="ru-RU" sz="2000" dirty="0" smtClean="0"/>
              <a:t>4.1. </a:t>
            </a:r>
            <a:r>
              <a:rPr lang="ru-RU" sz="2000" dirty="0" smtClean="0">
                <a:latin typeface="Calibri" pitchFamily="34" charset="0"/>
              </a:rPr>
              <a:t>Часть первая: </a:t>
            </a:r>
            <a:r>
              <a:rPr lang="ru-RU" sz="2000" b="1" dirty="0" smtClean="0">
                <a:latin typeface="Calibri" pitchFamily="34" charset="0"/>
              </a:rPr>
              <a:t>обучение</a:t>
            </a:r>
          </a:p>
          <a:p>
            <a:pPr marL="0" indent="354013">
              <a:buFont typeface="Wingdings 2" pitchFamily="18" charset="2"/>
              <a:buNone/>
              <a:defRPr/>
            </a:pPr>
            <a:r>
              <a:rPr lang="ru-RU" sz="2000" b="1" dirty="0" smtClean="0">
                <a:latin typeface="Calibri" pitchFamily="34" charset="0"/>
              </a:rPr>
              <a:t>Педагог должен:</a:t>
            </a:r>
          </a:p>
          <a:p>
            <a:pPr marL="0" indent="354013">
              <a:defRPr/>
            </a:pPr>
            <a:r>
              <a:rPr lang="ru-RU" sz="2000" dirty="0" smtClean="0">
                <a:latin typeface="Calibri" pitchFamily="34" charset="0"/>
              </a:rPr>
              <a:t>Иметь высшее образование. Педагогам, имеющим среднее специальное образование и работающим в настоящее время в дошкольных организациях и начальной школе, должны быть созданы условия для его получения без отрыва от своей профессиональной деятельности.</a:t>
            </a:r>
          </a:p>
          <a:p>
            <a:pPr marL="0" indent="354013">
              <a:defRPr/>
            </a:pPr>
            <a:r>
              <a:rPr lang="ru-RU" sz="2000" dirty="0" smtClean="0">
                <a:latin typeface="Calibri" pitchFamily="34" charset="0"/>
              </a:rPr>
              <a:t> Использовать специальные подходы к обучению, для того чтобы включить в образовательный процесс всех детей: со специальными потребностями в образовании; одаренных учеников; учеников, для которых русский язык не является родным; учеников с ограниченными возможностями и т.д.</a:t>
            </a:r>
          </a:p>
          <a:p>
            <a:pPr marL="0" indent="354013">
              <a:defRPr/>
            </a:pPr>
            <a:r>
              <a:rPr lang="ru-RU" sz="2000" dirty="0" smtClean="0">
                <a:latin typeface="Calibri" pitchFamily="34" charset="0"/>
              </a:rPr>
              <a:t>Уметь объективно оценивать знания учеников, используя разные формы и методы контроля.</a:t>
            </a:r>
          </a:p>
          <a:p>
            <a:pPr marL="0" indent="354013">
              <a:defRPr/>
            </a:pPr>
            <a:r>
              <a:rPr lang="ru-RU" sz="2000" dirty="0" smtClean="0">
                <a:latin typeface="Calibri" pitchFamily="34" charset="0"/>
              </a:rPr>
              <a:t>Владеть </a:t>
            </a:r>
            <a:r>
              <a:rPr lang="ru-RU" sz="2000" dirty="0" err="1" smtClean="0">
                <a:latin typeface="Calibri" pitchFamily="34" charset="0"/>
              </a:rPr>
              <a:t>ИКТ-компетенциями</a:t>
            </a:r>
            <a:r>
              <a:rPr lang="ru-RU" sz="2000" dirty="0" smtClean="0">
                <a:latin typeface="Calibri" pitchFamily="34" charset="0"/>
              </a:rPr>
              <a:t> 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990600" y="76200"/>
            <a:ext cx="7943850" cy="6172200"/>
          </a:xfrm>
        </p:spPr>
        <p:txBody>
          <a:bodyPr/>
          <a:lstStyle/>
          <a:p>
            <a:pPr marL="0" indent="354013">
              <a:buFont typeface="Wingdings 2" pitchFamily="18" charset="2"/>
              <a:buNone/>
              <a:tabLst>
                <a:tab pos="263525" algn="l"/>
              </a:tabLst>
              <a:defRPr/>
            </a:pPr>
            <a:r>
              <a:rPr lang="ru-RU" altLang="ru-RU" sz="2000" dirty="0" smtClean="0">
                <a:latin typeface="Calibri" pitchFamily="34" charset="0"/>
              </a:rPr>
              <a:t>4.2. Часть вторая: </a:t>
            </a:r>
            <a:r>
              <a:rPr lang="ru-RU" altLang="ru-RU" sz="2000" b="1" dirty="0" smtClean="0">
                <a:latin typeface="Calibri" pitchFamily="34" charset="0"/>
              </a:rPr>
              <a:t>воспитательная работа</a:t>
            </a:r>
          </a:p>
          <a:p>
            <a:pPr marL="0" indent="354013">
              <a:buFont typeface="Wingdings 2" pitchFamily="18" charset="2"/>
              <a:buNone/>
              <a:tabLst>
                <a:tab pos="263525" algn="l"/>
              </a:tabLst>
              <a:defRPr/>
            </a:pPr>
            <a:r>
              <a:rPr lang="ru-RU" altLang="ru-RU" sz="2000" b="1" dirty="0" smtClean="0">
                <a:latin typeface="Calibri" pitchFamily="34" charset="0"/>
              </a:rPr>
              <a:t>Педагог должен:</a:t>
            </a:r>
          </a:p>
          <a:p>
            <a:pPr marL="0" indent="354013">
              <a:tabLst>
                <a:tab pos="263525" algn="l"/>
              </a:tabLst>
              <a:defRPr/>
            </a:pPr>
            <a:r>
              <a:rPr lang="ru-RU" altLang="ru-RU" sz="2000" dirty="0" smtClean="0">
                <a:latin typeface="Calibri" pitchFamily="34" charset="0"/>
              </a:rPr>
              <a:t>Уметь обнаруживать и реализовывать (воплощать)воспитательные возможности различных видов деятельности ребенка (учебной, игровой, трудовой, спортивной, художественной и т.д.).</a:t>
            </a:r>
          </a:p>
          <a:p>
            <a:pPr marL="0" indent="354013">
              <a:tabLst>
                <a:tab pos="263525" algn="l"/>
              </a:tabLst>
              <a:defRPr/>
            </a:pPr>
            <a:r>
              <a:rPr lang="ru-RU" altLang="ru-RU" sz="2000" dirty="0" smtClean="0">
                <a:latin typeface="Calibri" pitchFamily="34" charset="0"/>
              </a:rPr>
              <a:t>Уметь строить воспитательную деятельность с учетом культурных различий детей, половозрастных и индивидуальных особенностей.</a:t>
            </a:r>
          </a:p>
          <a:p>
            <a:pPr marL="0" indent="354013">
              <a:tabLst>
                <a:tab pos="263525" algn="l"/>
              </a:tabLst>
              <a:defRPr/>
            </a:pPr>
            <a:r>
              <a:rPr lang="ru-RU" altLang="ru-RU" sz="2000" dirty="0" smtClean="0">
                <a:latin typeface="Calibri" pitchFamily="34" charset="0"/>
              </a:rPr>
              <a:t>Уметь поддерживать конструктивные воспитательные усилия родителей (лиц, их заменяющих) учащихся, привлекать семью к решению вопросов воспитания ребенка.</a:t>
            </a:r>
          </a:p>
          <a:p>
            <a:pPr marL="0" indent="354013">
              <a:tabLst>
                <a:tab pos="263525" algn="l"/>
              </a:tabLst>
              <a:defRPr/>
            </a:pPr>
            <a:r>
              <a:rPr lang="ru-RU" altLang="ru-RU" sz="2000" dirty="0" smtClean="0">
                <a:latin typeface="Calibri" pitchFamily="34" charset="0"/>
              </a:rPr>
              <a:t>Уметь сотрудничать (конструктивно взаимодействовать) с другими педагогами и специалистами в решении воспитательных задач (духовно-нравственного развития ребенка).</a:t>
            </a:r>
          </a:p>
          <a:p>
            <a:pPr marL="0" indent="354013">
              <a:tabLst>
                <a:tab pos="263525" algn="l"/>
              </a:tabLst>
              <a:defRPr/>
            </a:pPr>
            <a:r>
              <a:rPr lang="ru-RU" altLang="ru-RU" sz="2000" dirty="0" smtClean="0">
                <a:latin typeface="Calibri" pitchFamily="34" charset="0"/>
              </a:rPr>
              <a:t> Уметь поддерживать в детском коллективе деловую дружелюбную атмосферу.</a:t>
            </a:r>
          </a:p>
          <a:p>
            <a:pPr marL="0" indent="354013">
              <a:tabLst>
                <a:tab pos="263525" algn="l"/>
              </a:tabLst>
              <a:defRPr/>
            </a:pPr>
            <a:r>
              <a:rPr lang="ru-RU" altLang="ru-RU" sz="2000" dirty="0" smtClean="0">
                <a:latin typeface="Calibri" pitchFamily="34" charset="0"/>
              </a:rPr>
              <a:t> Уметь защищать достоинство и интересы, помогать детям, оказавшимся в конфликтной ситуации и/или неблагоприятных условиях.</a:t>
            </a:r>
          </a:p>
          <a:p>
            <a:pPr>
              <a:defRPr/>
            </a:pPr>
            <a:endParaRPr lang="ru-RU" altLang="ru-RU" dirty="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838200" y="228600"/>
            <a:ext cx="8096250" cy="6477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altLang="ru-RU" sz="1800" smtClean="0">
                <a:latin typeface="Calibri" pitchFamily="34" charset="0"/>
              </a:rPr>
              <a:t>4.3. Часть третья:</a:t>
            </a:r>
            <a:r>
              <a:rPr lang="ru-RU" altLang="ru-RU" sz="1800" b="1" smtClean="0">
                <a:latin typeface="Calibri" pitchFamily="34" charset="0"/>
              </a:rPr>
              <a:t> развитие (Личностные качества и профессиональные компетенции, необходимые педагогу для осуществления развивающей деятельности)</a:t>
            </a:r>
          </a:p>
          <a:p>
            <a:r>
              <a:rPr lang="ru-RU" altLang="ru-RU" sz="1800" smtClean="0">
                <a:latin typeface="Calibri" pitchFamily="34" charset="0"/>
              </a:rPr>
              <a:t>Готовность принять разных детей, вне зависимости от их реальных учебных возможностей, особенностей в поведении, состояния психического и физического здоровья. Профессиональная установка на оказание помощи любому ребенку.</a:t>
            </a:r>
          </a:p>
          <a:p>
            <a:r>
              <a:rPr lang="ru-RU" altLang="ru-RU" sz="1800" smtClean="0">
                <a:latin typeface="Calibri" pitchFamily="34" charset="0"/>
              </a:rPr>
              <a:t>Способность в ходе наблюдения выявлять разнообразные проблемы детей, связанные с особенностями их развития.</a:t>
            </a:r>
          </a:p>
          <a:p>
            <a:r>
              <a:rPr lang="ru-RU" altLang="ru-RU" sz="1800" smtClean="0">
                <a:latin typeface="Calibri" pitchFamily="34" charset="0"/>
              </a:rPr>
              <a:t>Способность оказать адресную помощь ребенку своими педагогическими приемами.</a:t>
            </a:r>
          </a:p>
          <a:p>
            <a:r>
              <a:rPr lang="ru-RU" altLang="ru-RU" sz="1800" smtClean="0">
                <a:latin typeface="Calibri" pitchFamily="34" charset="0"/>
              </a:rPr>
              <a:t>Готовность к взаимодействию с другими специалистами в рамках психолого-медико-педагогического консилиума.</a:t>
            </a:r>
          </a:p>
          <a:p>
            <a:r>
              <a:rPr lang="ru-RU" altLang="ru-RU" sz="1800" smtClean="0">
                <a:latin typeface="Calibri" pitchFamily="34" charset="0"/>
              </a:rPr>
              <a:t>Умение читать документацию специалистов (психологов, дефектологов, логопедов и т.д.).</a:t>
            </a:r>
          </a:p>
          <a:p>
            <a:r>
              <a:rPr lang="ru-RU" altLang="ru-RU" sz="1800" smtClean="0">
                <a:latin typeface="Calibri" pitchFamily="34" charset="0"/>
              </a:rPr>
              <a:t>Умение составлять совместно с другими специалистами программу индивидуального развития ребенка.</a:t>
            </a:r>
          </a:p>
          <a:p>
            <a:r>
              <a:rPr lang="ru-RU" altLang="ru-RU" sz="1800" smtClean="0">
                <a:latin typeface="Calibri" pitchFamily="34" charset="0"/>
              </a:rPr>
              <a:t>Владение специальными методиками, позволяющими проводить коррекционно-развивающую работу.</a:t>
            </a:r>
          </a:p>
          <a:p>
            <a:r>
              <a:rPr lang="ru-RU" altLang="ru-RU" sz="1800" smtClean="0">
                <a:latin typeface="Calibri" pitchFamily="34" charset="0"/>
              </a:rPr>
              <a:t>Умение отслеживать динамику развития ребенка.</a:t>
            </a:r>
          </a:p>
          <a:p>
            <a:r>
              <a:rPr lang="ru-RU" altLang="ru-RU" sz="1800" smtClean="0">
                <a:latin typeface="Calibri" pitchFamily="34" charset="0"/>
              </a:rPr>
              <a:t>Умение защитить тех, кого в детском коллективе не принимают.</a:t>
            </a:r>
          </a:p>
          <a:p>
            <a:endParaRPr lang="ru-RU" altLang="ru-RU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746</TotalTime>
  <Words>1266</Words>
  <Application>Microsoft Office PowerPoint</Application>
  <PresentationFormat>Экран (4:3)</PresentationFormat>
  <Paragraphs>88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    Профессиональный стандарт педагога в соответствии с ФГОС ДО   Подготовила:  Волжанина М.А.,  воспитатель МКДОУ Детский сад «Сказка» г. Игарки»    </vt:lpstr>
      <vt:lpstr>Презентация PowerPoint</vt:lpstr>
      <vt:lpstr>Профессиональный стандарт педагога</vt:lpstr>
      <vt:lpstr>Презентация PowerPoint</vt:lpstr>
      <vt:lpstr>Зачем нужен профессиональный стандарт педагога  </vt:lpstr>
      <vt:lpstr>Новые компетенции педагога:  </vt:lpstr>
      <vt:lpstr>Содержание профессионального стандарта педагога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направления проектирования ИОМ</vt:lpstr>
      <vt:lpstr>Презентация PowerPoint</vt:lpstr>
      <vt:lpstr>СПАСИБО ЗА ВНИМАНИЕ.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пользователь</dc:creator>
  <cp:lastModifiedBy>Electron</cp:lastModifiedBy>
  <cp:revision>85</cp:revision>
  <cp:lastPrinted>2016-10-14T06:35:10Z</cp:lastPrinted>
  <dcterms:created xsi:type="dcterms:W3CDTF">1601-01-01T00:00:00Z</dcterms:created>
  <dcterms:modified xsi:type="dcterms:W3CDTF">2020-02-04T03:05:27Z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