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4" r:id="rId5"/>
    <p:sldId id="265" r:id="rId6"/>
    <p:sldId id="267" r:id="rId7"/>
    <p:sldId id="271" r:id="rId8"/>
    <p:sldId id="274" r:id="rId9"/>
    <p:sldId id="273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200"/>
    <a:srgbClr val="FFD100"/>
    <a:srgbClr val="F48F2D"/>
    <a:srgbClr val="E4AECF"/>
    <a:srgbClr val="00E300"/>
    <a:srgbClr val="F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700" y="2179639"/>
            <a:ext cx="6667500" cy="965199"/>
          </a:xfrm>
          <a:solidFill>
            <a:srgbClr val="00E20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150" y="3360738"/>
            <a:ext cx="5473700" cy="474662"/>
          </a:xfrm>
          <a:solidFill>
            <a:srgbClr val="FFD100"/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D409-3270-46B8-B295-23BFCC2977BA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80458-2AE3-4260-874B-0DEAA5030E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002837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A897C-1ECF-46FB-B4F2-DFBD07F7CA0B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3CF26-8C2D-413A-9DCE-4C22E4CC12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759821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4201-E694-4192-A17C-871FFA770E6A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6C3EC-6DE8-438B-A3C0-60A32FDD69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245624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E2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lt1">
              <a:alpha val="31000"/>
            </a:schemeClr>
          </a:solidFill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7EDEA-6C18-42D4-AE8C-1F70363E8C30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AA5CB-9983-4AEA-AA89-CC2937D3F4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097618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FA1BF-15CE-45FD-89BA-FBE60BF25937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C9D3C-3556-44D1-87AE-7F04D4A112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056305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3CE64-5CE3-4F72-9D2C-446CD2A51CBB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A1827-1EDE-4F44-8A2B-AB7AE113C5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501401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4015F-778B-4AE4-91C7-E2BD2AF12F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41C5D-7AB1-4278-B700-8BBEABDE8B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728780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D05A7-1A86-4839-8F2B-077915310101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3F308-D3D6-4821-9780-D5CD675859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834769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C320-D068-40D6-8525-5E6DC23B123A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7811E-5F9C-409F-9627-FB6C0C0EC2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068904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3EEC7-0835-4448-B6B9-712AE2D0311F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491B6-D376-4F12-8343-267AF8BB3F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843195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C63D-490A-464E-A704-DF5F0E27606D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7666C-2787-4B62-BF2E-4D1ECD177F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002130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CEBD7B-E327-4938-B8EA-19264A1A1E93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20AA94E-A889-4F98-8E82-6ED42963056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875" y="2838450"/>
            <a:ext cx="8629650" cy="1271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0" dirty="0" smtClean="0">
                <a:solidFill>
                  <a:schemeClr val="tx1"/>
                </a:solidFill>
              </a:rPr>
              <a:t>МКДОУ Детский сад «Сказка» г. </a:t>
            </a:r>
            <a:r>
              <a:rPr lang="ru-RU" sz="4000" b="0" dirty="0" err="1" smtClean="0">
                <a:solidFill>
                  <a:schemeClr val="tx1"/>
                </a:solidFill>
              </a:rPr>
              <a:t>Игарки</a:t>
            </a: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dirty="0" smtClean="0">
                <a:solidFill>
                  <a:schemeClr val="tx1"/>
                </a:solidFill>
              </a:rPr>
              <a:t>Методическое пособие</a:t>
            </a: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dirty="0" smtClean="0">
                <a:solidFill>
                  <a:srgbClr val="C00000"/>
                </a:solidFill>
              </a:rPr>
              <a:t>Весёлые матрешки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588" y="4260850"/>
            <a:ext cx="5473700" cy="812800"/>
          </a:xfrm>
        </p:spPr>
        <p:txBody>
          <a:bodyPr/>
          <a:lstStyle/>
          <a:p>
            <a:pPr eaLnBrk="1" hangingPunct="1"/>
            <a:r>
              <a:rPr lang="ru-RU" altLang="ru-RU" smtClean="0"/>
              <a:t>Авторский коллектив: Примак Л.А.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4"/>
          <p:cNvSpPr>
            <a:spLocks noGrp="1"/>
          </p:cNvSpPr>
          <p:nvPr>
            <p:ph idx="1"/>
          </p:nvPr>
        </p:nvSpPr>
        <p:spPr>
          <a:xfrm>
            <a:off x="0" y="1944688"/>
            <a:ext cx="8834438" cy="3940175"/>
          </a:xfrm>
          <a:solidFill>
            <a:schemeClr val="bg1">
              <a:alpha val="30980"/>
            </a:schemeClr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altLang="ru-RU" sz="6600" b="1" smtClean="0"/>
              <a:t>Спасибо за внимание.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altLang="ru-RU" sz="6600" b="1" smtClean="0"/>
          </a:p>
        </p:txBody>
      </p:sp>
      <p:sp>
        <p:nvSpPr>
          <p:cNvPr id="2" name="Улыбающееся лицо 1"/>
          <p:cNvSpPr/>
          <p:nvPr/>
        </p:nvSpPr>
        <p:spPr>
          <a:xfrm>
            <a:off x="3155950" y="3244850"/>
            <a:ext cx="2690813" cy="2357438"/>
          </a:xfrm>
          <a:prstGeom prst="smileyFac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44738" y="0"/>
            <a:ext cx="5859462" cy="939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Актуальность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075" name="Объект 4"/>
          <p:cNvSpPr>
            <a:spLocks noGrp="1"/>
          </p:cNvSpPr>
          <p:nvPr>
            <p:ph idx="1"/>
          </p:nvPr>
        </p:nvSpPr>
        <p:spPr>
          <a:xfrm>
            <a:off x="193675" y="1146175"/>
            <a:ext cx="8796338" cy="5551488"/>
          </a:xfrm>
          <a:solidFill>
            <a:schemeClr val="bg1">
              <a:alpha val="30980"/>
            </a:schemeClr>
          </a:solidFill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ru-RU" sz="2400" smtClean="0"/>
              <a:t>                     </a:t>
            </a: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ru-RU" sz="2400" smtClean="0"/>
              <a:t>           </a:t>
            </a: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ru-RU" sz="2400" smtClean="0"/>
              <a:t>          </a:t>
            </a:r>
          </a:p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ru-RU" sz="2400" smtClean="0"/>
              <a:t>         На всех этапах развития дошкольников проблема математического развития занимает одну из центральных мест. Для детей раннего возраста она так же актуальна, так как несет в себе потенциал для развития познавательных интересов и любознательности малышей. А это в свою очередь является основой для дальнейшего интеллектуального развития детей. Применять приобретенные знания  о  цвете, форме, размере дети могут в любом виде деятельности. В математических играх дети незаметно для себя овладевают такими свойствами окружающих предметов, как цвет, форма и величина.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Объект 4"/>
          <p:cNvSpPr>
            <a:spLocks noGrp="1"/>
          </p:cNvSpPr>
          <p:nvPr>
            <p:ph idx="1"/>
          </p:nvPr>
        </p:nvSpPr>
        <p:spPr>
          <a:xfrm>
            <a:off x="165100" y="1489075"/>
            <a:ext cx="8758238" cy="5146675"/>
          </a:xfrm>
          <a:solidFill>
            <a:schemeClr val="bg1">
              <a:alpha val="30980"/>
            </a:schemeClr>
          </a:solidFill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ru-RU" b="1" dirty="0" smtClean="0"/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ru-RU" b="1" dirty="0" smtClean="0"/>
              <a:t>Цель: </a:t>
            </a:r>
            <a:r>
              <a:rPr lang="ru-RU" dirty="0" smtClean="0"/>
              <a:t>формирование у детей интерес к математике с помощью интересных заданий и игр, способствовать развитию у детей вниманию, сообразительности.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b="1" dirty="0" smtClean="0"/>
              <a:t>Задачи:</a:t>
            </a:r>
          </a:p>
          <a:p>
            <a:pPr eaLnBrk="1" hangingPunct="1">
              <a:defRPr/>
            </a:pPr>
            <a:r>
              <a:rPr lang="ru-RU" dirty="0" smtClean="0"/>
              <a:t>Активизировать умственную деятельность.</a:t>
            </a:r>
          </a:p>
          <a:p>
            <a:pPr eaLnBrk="1" hangingPunct="1">
              <a:defRPr/>
            </a:pPr>
            <a:r>
              <a:rPr lang="ru-RU" dirty="0" smtClean="0"/>
              <a:t>Заинтересовывать математическим материалом.</a:t>
            </a:r>
          </a:p>
          <a:p>
            <a:pPr eaLnBrk="1" hangingPunct="1">
              <a:defRPr/>
            </a:pPr>
            <a:r>
              <a:rPr lang="ru-RU" dirty="0" smtClean="0"/>
              <a:t>Увлекать и развивать детей.</a:t>
            </a:r>
          </a:p>
          <a:p>
            <a:pPr eaLnBrk="1" hangingPunct="1">
              <a:defRPr/>
            </a:pPr>
            <a:r>
              <a:rPr lang="ru-RU" dirty="0" smtClean="0"/>
              <a:t>Закреплять полученные знания и умения.</a:t>
            </a:r>
          </a:p>
          <a:p>
            <a:pPr eaLnBrk="1" hangingPunct="1">
              <a:defRPr/>
            </a:pPr>
            <a:r>
              <a:rPr lang="ru-RU" dirty="0" smtClean="0"/>
              <a:t>Упражнять в применении их  в других видах деятельности, в новой обстановке.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54250" y="90488"/>
            <a:ext cx="5859463" cy="1325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Теоретическая часть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123" name="Объект 4"/>
          <p:cNvSpPr>
            <a:spLocks noGrp="1"/>
          </p:cNvSpPr>
          <p:nvPr>
            <p:ph idx="1"/>
          </p:nvPr>
        </p:nvSpPr>
        <p:spPr>
          <a:xfrm>
            <a:off x="180975" y="2085975"/>
            <a:ext cx="8834438" cy="3748088"/>
          </a:xfrm>
          <a:solidFill>
            <a:schemeClr val="bg1">
              <a:alpha val="30980"/>
            </a:schemeClr>
          </a:solidFill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altLang="ru-RU" sz="2000" smtClean="0"/>
              <a:t>        Дидактическое пособие  </a:t>
            </a:r>
            <a:r>
              <a:rPr lang="ru-RU" altLang="ru-RU" sz="2000" b="1" i="1" smtClean="0"/>
              <a:t>«Веселые матрёшки»</a:t>
            </a:r>
            <a:r>
              <a:rPr lang="ru-RU" altLang="ru-RU" sz="2000" smtClean="0"/>
              <a:t> — это совокупность дидактической и словесной игры, оно охватывает многообразие различных игр, и имеет наглядность. Пособие предназначено для использования в детском саду с детьми дошкольного возраста от 1,5 до 3 лет. Пособие многофункциональное, мобильное и очень легкое в использовании. Используются различные варианты игровых заданий и упражнений с учетом возрастных и индивидуальных особенностей детей. Ознакомившись с играми и усвоив их правила, дети могут самостоятельно и под руководством педагога проводить игры и вне занятия. Пособие представлено в виде матрёшек. Матрёшки изготовлено из картона и цветного фетра.  Также к матрёшкам прилагается готовые из картона и фетра геометрические фигуры (треугольник, квадрат, круг, прямоугольник).</a:t>
            </a:r>
          </a:p>
          <a:p>
            <a:pPr marL="0" indent="0">
              <a:buFont typeface="Arial" charset="0"/>
              <a:buNone/>
            </a:pPr>
            <a:endParaRPr lang="ru-RU" altLang="ru-RU" sz="2000" smtClean="0"/>
          </a:p>
          <a:p>
            <a:pPr marL="0" indent="0" eaLnBrk="1" hangingPunct="1">
              <a:buFont typeface="Arial" charset="0"/>
              <a:buNone/>
            </a:pPr>
            <a:endParaRPr lang="ru-RU" altLang="ru-RU" sz="240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41550" y="0"/>
            <a:ext cx="5859463" cy="723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</a:rPr>
              <a:t>Практическая часть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147" name="Объект 1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901700"/>
            <a:ext cx="9144000" cy="5956300"/>
          </a:xfrm>
          <a:solidFill>
            <a:schemeClr val="bg1">
              <a:alpha val="30980"/>
            </a:schemeClr>
          </a:solidFill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575" y="95250"/>
            <a:ext cx="6916738" cy="1325563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Дидактические </a:t>
            </a:r>
            <a:r>
              <a:rPr lang="ru-RU" dirty="0">
                <a:solidFill>
                  <a:schemeClr val="tx1"/>
                </a:solidFill>
              </a:rPr>
              <a:t>игры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103188" y="1490663"/>
            <a:ext cx="8912225" cy="4806950"/>
          </a:xfrm>
          <a:solidFill>
            <a:schemeClr val="bg1">
              <a:alpha val="30980"/>
            </a:schemeClr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altLang="ru-RU" sz="2400" b="1" smtClean="0"/>
              <a:t>«Матрёшки»,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2400" b="1" smtClean="0"/>
              <a:t> «Матрёшки по росту», «Наряди матрешку»,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sz="2400" b="1" smtClean="0"/>
              <a:t>«Найди такую же фигуру»</a:t>
            </a:r>
            <a:r>
              <a:rPr lang="ru-RU" altLang="ru-RU" sz="2400" smtClean="0"/>
              <a:t> 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400" b="1" smtClean="0"/>
              <a:t>Цель: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400" smtClean="0"/>
              <a:t>Развивать сенсорное восприятие. Закреплять умение различать и называть основные цвета, геометрические фигуры (группировать предметы по цвету и форме).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sz="2400" b="1" smtClean="0"/>
              <a:t>«Сколько матрёшек пришло к нам в гости»</a:t>
            </a:r>
            <a:endParaRPr lang="ru-RU" altLang="ru-RU" sz="2400" smtClean="0"/>
          </a:p>
          <a:p>
            <a:pPr marL="0" indent="0">
              <a:buFont typeface="Arial" charset="0"/>
              <a:buNone/>
            </a:pPr>
            <a:r>
              <a:rPr lang="ru-RU" altLang="ru-RU" sz="2400" b="1" smtClean="0"/>
              <a:t>Цель:</a:t>
            </a:r>
            <a:r>
              <a:rPr lang="ru-RU" altLang="ru-RU" sz="2400" smtClean="0"/>
              <a:t> Развивать представление о множестве. Закреплять цвет, форма, величина. Закреплять по количеству (один, много, мало).</a:t>
            </a:r>
          </a:p>
          <a:p>
            <a:pPr marL="0" indent="0" eaLnBrk="1" hangingPunct="1">
              <a:buFont typeface="Arial" charset="0"/>
              <a:buNone/>
            </a:pPr>
            <a:endParaRPr lang="ru-RU" altLang="ru-RU" sz="2400" smtClean="0"/>
          </a:p>
          <a:p>
            <a:pPr marL="0" indent="0" eaLnBrk="1" hangingPunct="1">
              <a:buFont typeface="Arial" charset="0"/>
              <a:buNone/>
            </a:pPr>
            <a:endParaRPr lang="ru-RU" altLang="ru-RU" sz="2400" smtClean="0"/>
          </a:p>
          <a:p>
            <a:pPr marL="0" indent="0" eaLnBrk="1" hangingPunct="1">
              <a:buFont typeface="Arial" charset="0"/>
              <a:buNone/>
            </a:pPr>
            <a:endParaRPr lang="ru-RU" altLang="ru-RU" sz="1800" smtClean="0"/>
          </a:p>
          <a:p>
            <a:pPr marL="0" indent="0"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4"/>
          <p:cNvSpPr>
            <a:spLocks noGrp="1"/>
          </p:cNvSpPr>
          <p:nvPr>
            <p:ph idx="1"/>
          </p:nvPr>
        </p:nvSpPr>
        <p:spPr>
          <a:xfrm>
            <a:off x="128588" y="1430338"/>
            <a:ext cx="8834437" cy="5008562"/>
          </a:xfrm>
          <a:solidFill>
            <a:schemeClr val="bg1">
              <a:alpha val="30980"/>
            </a:schemeClr>
          </a:solidFill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b="1" smtClean="0"/>
              <a:t>«Подбери фигуру»</a:t>
            </a:r>
            <a:endParaRPr lang="ru-RU" altLang="ru-RU" smtClean="0"/>
          </a:p>
          <a:p>
            <a:pPr marL="0" indent="0">
              <a:buFont typeface="Arial" charset="0"/>
              <a:buNone/>
            </a:pPr>
            <a:r>
              <a:rPr lang="ru-RU" altLang="ru-RU" b="1" smtClean="0"/>
              <a:t>Цель:</a:t>
            </a:r>
            <a:r>
              <a:rPr lang="ru-RU" altLang="ru-RU" smtClean="0"/>
              <a:t> закрепить представления детей о геометрических формах, упражнять в их назывании. Развивать мелкую моторику рук, тактильные ощущения.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b="1" smtClean="0"/>
              <a:t>«Три квадрата»</a:t>
            </a:r>
            <a:endParaRPr lang="ru-RU" altLang="ru-RU" smtClean="0"/>
          </a:p>
          <a:p>
            <a:pPr marL="0" indent="0">
              <a:buFont typeface="Arial" charset="0"/>
              <a:buNone/>
            </a:pPr>
            <a:r>
              <a:rPr lang="ru-RU" altLang="ru-RU" b="1" smtClean="0"/>
              <a:t>Цель:</a:t>
            </a:r>
            <a:r>
              <a:rPr lang="ru-RU" altLang="ru-RU" smtClean="0"/>
              <a:t> научить детей соотносить по величине три предмета и обозначить их отношения словами: «большой», маленький», «средний», самый большой», «самый маленький».</a:t>
            </a:r>
          </a:p>
          <a:p>
            <a:pPr marL="0" indent="0">
              <a:buFont typeface="Arial" charset="0"/>
              <a:buNone/>
            </a:pPr>
            <a:endParaRPr lang="ru-RU" altLang="ru-RU" smtClean="0"/>
          </a:p>
          <a:p>
            <a:pPr marL="0" indent="0"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4"/>
          <p:cNvSpPr>
            <a:spLocks noGrp="1"/>
          </p:cNvSpPr>
          <p:nvPr>
            <p:ph idx="1"/>
          </p:nvPr>
        </p:nvSpPr>
        <p:spPr>
          <a:xfrm>
            <a:off x="115888" y="1254125"/>
            <a:ext cx="8834437" cy="5192713"/>
          </a:xfrm>
          <a:solidFill>
            <a:schemeClr val="bg1">
              <a:alpha val="30980"/>
            </a:schemeClr>
          </a:solidFill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b="1" smtClean="0"/>
              <a:t>«Где круг, а где квадрат…?»,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b="1" smtClean="0"/>
              <a:t>«Назови предмет»</a:t>
            </a:r>
            <a:endParaRPr lang="ru-RU" altLang="ru-RU" smtClean="0"/>
          </a:p>
          <a:p>
            <a:pPr marL="0" indent="0" algn="ctr">
              <a:buFont typeface="Arial" charset="0"/>
              <a:buNone/>
            </a:pPr>
            <a:endParaRPr lang="ru-RU" altLang="ru-RU" smtClean="0"/>
          </a:p>
          <a:p>
            <a:pPr marL="0" indent="0">
              <a:buFont typeface="Arial" charset="0"/>
              <a:buNone/>
            </a:pPr>
            <a:r>
              <a:rPr lang="ru-RU" altLang="ru-RU" b="1" smtClean="0"/>
              <a:t>Цель: </a:t>
            </a:r>
            <a:r>
              <a:rPr lang="ru-RU" altLang="ru-RU" smtClean="0"/>
              <a:t>Обогащать представление детей о форме предметов, побуждать детей к выполнению практических действий по различению и сопоставлению предметов по форме (круг, квадрат, прямоугольник, треугольник), абстрагируясь от других признаков (цвет, величина).</a:t>
            </a:r>
          </a:p>
          <a:p>
            <a:pPr marL="0" indent="0">
              <a:buFont typeface="Arial" charset="0"/>
              <a:buNone/>
            </a:pPr>
            <a:r>
              <a:rPr lang="ru-RU" altLang="ru-RU" sz="2400" smtClean="0"/>
              <a:t/>
            </a:r>
            <a:br>
              <a:rPr lang="ru-RU" altLang="ru-RU" sz="2400" smtClean="0"/>
            </a:br>
            <a:endParaRPr lang="ru-RU" altLang="ru-RU" sz="2400" b="1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4"/>
          <p:cNvSpPr>
            <a:spLocks noGrp="1"/>
          </p:cNvSpPr>
          <p:nvPr>
            <p:ph idx="1"/>
          </p:nvPr>
        </p:nvSpPr>
        <p:spPr>
          <a:xfrm>
            <a:off x="128588" y="992188"/>
            <a:ext cx="8834437" cy="5227637"/>
          </a:xfrm>
          <a:solidFill>
            <a:schemeClr val="bg1">
              <a:alpha val="30980"/>
            </a:schemeClr>
          </a:solidFill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3200" b="1" dirty="0"/>
              <a:t>Заключение</a:t>
            </a:r>
            <a:endParaRPr lang="ru-RU" sz="3200" dirty="0"/>
          </a:p>
          <a:p>
            <a:pPr marL="0" indent="273050">
              <a:buFont typeface="Arial" panose="020B0604020202020204" pitchFamily="34" charset="0"/>
              <a:buNone/>
              <a:defRPr/>
            </a:pPr>
            <a:r>
              <a:rPr lang="ru-RU" sz="2400" dirty="0" smtClean="0"/>
              <a:t>  В </a:t>
            </a:r>
            <a:r>
              <a:rPr lang="ru-RU" sz="2400" dirty="0"/>
              <a:t>ходе использования методического пособия «Веселые матрешки» были сделаны следующие выводы: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В процессе практической деятельности было установлено, что дидактические игры с методическим пособием «Веселые матрешки» являются эффективным средством математического воспитания дошкольников и способствует </a:t>
            </a:r>
            <a:r>
              <a:rPr lang="ru-RU" sz="2400" dirty="0" smtClean="0"/>
              <a:t>обогащению РППС в </a:t>
            </a:r>
            <a:r>
              <a:rPr lang="ru-RU" sz="2400" dirty="0"/>
              <a:t>группе.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Игра доставляет детям много радости и содействует их всестороннему развитию. У дошкольников </a:t>
            </a:r>
            <a:r>
              <a:rPr lang="ru-RU" sz="2400" dirty="0" smtClean="0"/>
              <a:t>наблюдается устойчивый интерес и положительный эмоциональный отклик  </a:t>
            </a:r>
            <a:r>
              <a:rPr lang="ru-RU" sz="2400" dirty="0"/>
              <a:t>к игровой </a:t>
            </a:r>
            <a:r>
              <a:rPr lang="ru-RU" sz="2400" dirty="0" smtClean="0"/>
              <a:t>деятельности.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В игре закрепляются сенсорные понятия. Дети самостоятельно стали использовать их в своей речи не только во время игры, но и в других видах деятельности. </a:t>
            </a:r>
            <a:endParaRPr lang="ru-RU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altLang="ru-RU" b="1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</TotalTime>
  <Words>402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Calibri Light</vt:lpstr>
      <vt:lpstr>Тема Office</vt:lpstr>
      <vt:lpstr>МКДОУ Детский сад «Сказка» г. Игарки Методическое пособие Весёлые матрешки</vt:lpstr>
      <vt:lpstr>Актуальность</vt:lpstr>
      <vt:lpstr>Презентация PowerPoint</vt:lpstr>
      <vt:lpstr>Теоретическая часть</vt:lpstr>
      <vt:lpstr>Практическая часть</vt:lpstr>
      <vt:lpstr> Дидактические игры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Инна</dc:creator>
  <cp:lastModifiedBy>Electron</cp:lastModifiedBy>
  <cp:revision>60</cp:revision>
  <dcterms:created xsi:type="dcterms:W3CDTF">2015-02-19T20:52:53Z</dcterms:created>
  <dcterms:modified xsi:type="dcterms:W3CDTF">2019-12-26T09:36:52Z</dcterms:modified>
</cp:coreProperties>
</file>