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0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422C16"/>
    <a:srgbClr val="0C788E"/>
    <a:srgbClr val="006666"/>
    <a:srgbClr val="008080"/>
    <a:srgbClr val="800000"/>
    <a:srgbClr val="660033"/>
    <a:srgbClr val="336699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11" autoAdjust="0"/>
    <p:restoredTop sz="94652" autoAdjust="0"/>
  </p:normalViewPr>
  <p:slideViewPr>
    <p:cSldViewPr>
      <p:cViewPr varScale="1">
        <p:scale>
          <a:sx n="83" d="100"/>
          <a:sy n="83" d="100"/>
        </p:scale>
        <p:origin x="-85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1670EE-82AD-4C08-A8F0-B3C278B03910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C09AC6-2308-456C-A6B3-CF8D1B9113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09AC6-2308-456C-A6B3-CF8D1B9113F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7F8C41-F449-4F7C-8444-68AA3767300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46C6C-5BCF-450B-B3C6-83A5D790108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BF6C64-8A3F-463E-BEE1-5D7DD3A2C83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9BF68E-051B-4CC4-B10E-F7BA9B318CD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E12C74-C50E-4A62-9D01-37FBC2A678B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820206-5E3D-4C87-BE5F-A0A4731496B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DAB4AD-1463-4BD8-805C-5B21ED854AE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0163AF-B545-4039-B50D-70F6E4A50BE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A892F0-52CA-4801-890C-BD279774091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E98350-AB7F-4822-8B60-A9ADE9ACFD8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92161E-3F5C-4210-8946-CAF99067834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AE9C936-F324-4391-AB35-ACC37CBF2F14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u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1799927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Детское экспериментирование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48879"/>
            <a:ext cx="8229600" cy="2952329"/>
          </a:xfrm>
        </p:spPr>
        <p:txBody>
          <a:bodyPr/>
          <a:lstStyle/>
          <a:p>
            <a:pPr algn="ctr"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Сысоева Светлана Анатольевна</a:t>
            </a:r>
          </a:p>
          <a:p>
            <a:pPr algn="ctr">
              <a:buNone/>
            </a:pPr>
            <a:r>
              <a:rPr lang="ru-RU" sz="2400" dirty="0" smtClean="0"/>
              <a:t>воспитатель первой квалификационной категории</a:t>
            </a:r>
          </a:p>
          <a:p>
            <a:pPr algn="ctr">
              <a:buNone/>
            </a:pPr>
            <a:r>
              <a:rPr lang="ru-RU" sz="2400" dirty="0" smtClean="0"/>
              <a:t>МКДОУ </a:t>
            </a:r>
            <a:r>
              <a:rPr lang="ru-RU" sz="2400" dirty="0" smtClean="0"/>
              <a:t>Детский сад «Сказка» г. </a:t>
            </a:r>
            <a:r>
              <a:rPr lang="ru-RU" sz="2400" dirty="0" err="1" smtClean="0"/>
              <a:t>Игарки</a:t>
            </a:r>
            <a:endParaRPr lang="ru-RU" sz="2400" dirty="0" smtClean="0"/>
          </a:p>
          <a:p>
            <a:pPr algn="ctr"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Мастер - класс для педагогов</a:t>
            </a:r>
          </a:p>
          <a:p>
            <a:pPr algn="ctr">
              <a:buNone/>
            </a:pPr>
            <a:r>
              <a:rPr lang="ru-RU" sz="2400" dirty="0" smtClean="0"/>
              <a:t>(из опыта работы)</a:t>
            </a:r>
            <a:endParaRPr lang="ru-RU" sz="2400" dirty="0"/>
          </a:p>
        </p:txBody>
      </p:sp>
      <p:sp>
        <p:nvSpPr>
          <p:cNvPr id="6" name="Багетная рамка 5"/>
          <p:cNvSpPr/>
          <p:nvPr/>
        </p:nvSpPr>
        <p:spPr>
          <a:xfrm>
            <a:off x="7500926" y="6500810"/>
            <a:ext cx="1643074" cy="35719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Prezentacii.com</a:t>
            </a:r>
            <a:endParaRPr lang="ru-RU" sz="14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/>
      <p:bldP spid="10649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Оборудование 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мини-лаборатории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1800" dirty="0" smtClean="0"/>
              <a:t>     - Приборы - «помощники» (лабораторная посуда, весы, объекты живой и неживой природы, емкости для игр с водой разных объемов и форм);</a:t>
            </a:r>
            <a:br>
              <a:rPr lang="ru-RU" sz="1800" dirty="0" smtClean="0"/>
            </a:br>
            <a:r>
              <a:rPr lang="ru-RU" sz="1800" dirty="0" smtClean="0"/>
              <a:t>- природный материал (камешки, глина, песок, ракушки, птичьи перья, спил и листья деревьев, мох, семена и т. д.);</a:t>
            </a:r>
            <a:br>
              <a:rPr lang="ru-RU" sz="1800" dirty="0" smtClean="0"/>
            </a:br>
            <a:r>
              <a:rPr lang="ru-RU" sz="1800" dirty="0" smtClean="0"/>
              <a:t>- утилизированный материал (проволока, кусочки кожи, меха, ткани, пробки);</a:t>
            </a:r>
            <a:br>
              <a:rPr lang="ru-RU" sz="1800" dirty="0" smtClean="0"/>
            </a:br>
            <a:r>
              <a:rPr lang="ru-RU" sz="1800" dirty="0" smtClean="0"/>
              <a:t>- разные виды бумаги;</a:t>
            </a:r>
            <a:br>
              <a:rPr lang="ru-RU" sz="1800" dirty="0" smtClean="0"/>
            </a:br>
            <a:r>
              <a:rPr lang="ru-RU" sz="1800" dirty="0" smtClean="0"/>
              <a:t>- красители: гуашь, акварельные краски;</a:t>
            </a:r>
            <a:br>
              <a:rPr lang="ru-RU" sz="1800" dirty="0" smtClean="0"/>
            </a:br>
            <a:r>
              <a:rPr lang="ru-RU" sz="1800" dirty="0" smtClean="0"/>
              <a:t>- медицинские материалы (пипетки, колбы, мерные ложки, резиновые груши, шприцы без игл);</a:t>
            </a:r>
            <a:br>
              <a:rPr lang="ru-RU" sz="1800" dirty="0" smtClean="0"/>
            </a:br>
            <a:r>
              <a:rPr lang="ru-RU" sz="1800" dirty="0" smtClean="0"/>
              <a:t>- прочие материалы (зеркала, воздушные шары, масло, мука, соль, сахар, цветные и прозрачные стекла, сито, свечи и т.д.).</a:t>
            </a:r>
          </a:p>
          <a:p>
            <a:pPr algn="ctr">
              <a:buNone/>
            </a:pPr>
            <a:r>
              <a:rPr lang="ru-RU" sz="1800" b="1" dirty="0" smtClean="0"/>
              <a:t>При организации мини-лаборатории в первую очередь необходимо помнить о правилах безопасности и требованиях </a:t>
            </a:r>
            <a:r>
              <a:rPr lang="ru-RU" sz="1800" b="1" dirty="0" err="1" smtClean="0"/>
              <a:t>СанПин</a:t>
            </a:r>
            <a:r>
              <a:rPr lang="ru-RU" sz="1800" b="1" dirty="0" smtClean="0"/>
              <a:t>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 smtClean="0">
                <a:solidFill>
                  <a:srgbClr val="0070C0"/>
                </a:solidFill>
              </a:rPr>
              <a:t>Практическая часть.</a:t>
            </a:r>
            <a:br>
              <a:rPr lang="ru-RU" sz="1800" b="1" dirty="0" smtClean="0">
                <a:solidFill>
                  <a:srgbClr val="0070C0"/>
                </a:solidFill>
              </a:rPr>
            </a:br>
            <a:r>
              <a:rPr lang="ru-RU" sz="1800" b="1" dirty="0" smtClean="0">
                <a:solidFill>
                  <a:srgbClr val="0070C0"/>
                </a:solidFill>
              </a:rPr>
              <a:t>Разработка макета игрового  занятия </a:t>
            </a:r>
            <a:br>
              <a:rPr lang="ru-RU" sz="1800" b="1" dirty="0" smtClean="0">
                <a:solidFill>
                  <a:srgbClr val="0070C0"/>
                </a:solidFill>
              </a:rPr>
            </a:br>
            <a:r>
              <a:rPr lang="ru-RU" sz="1800" b="1" dirty="0" smtClean="0">
                <a:solidFill>
                  <a:srgbClr val="0070C0"/>
                </a:solidFill>
              </a:rPr>
              <a:t>в подготовительной к школе группе.</a:t>
            </a:r>
            <a:br>
              <a:rPr lang="ru-RU" sz="1800" b="1" dirty="0" smtClean="0">
                <a:solidFill>
                  <a:srgbClr val="0070C0"/>
                </a:solidFill>
              </a:rPr>
            </a:br>
            <a:r>
              <a:rPr lang="ru-RU" sz="1800" b="1" dirty="0" smtClean="0">
                <a:solidFill>
                  <a:srgbClr val="0070C0"/>
                </a:solidFill>
              </a:rPr>
              <a:t>Тема:</a:t>
            </a:r>
            <a:r>
              <a:rPr lang="ru-RU" sz="1800" dirty="0" smtClean="0"/>
              <a:t> </a:t>
            </a:r>
            <a:r>
              <a:rPr lang="ru-RU" sz="1800" b="1" dirty="0" smtClean="0">
                <a:solidFill>
                  <a:srgbClr val="0070C0"/>
                </a:solidFill>
              </a:rPr>
              <a:t>«Как очистить воду для черепахи </a:t>
            </a:r>
            <a:r>
              <a:rPr lang="ru-RU" sz="1800" b="1" dirty="0" err="1" smtClean="0">
                <a:solidFill>
                  <a:srgbClr val="0070C0"/>
                </a:solidFill>
              </a:rPr>
              <a:t>Тартилы</a:t>
            </a:r>
            <a:r>
              <a:rPr lang="ru-RU" sz="1800" b="1" dirty="0" smtClean="0">
                <a:solidFill>
                  <a:srgbClr val="0070C0"/>
                </a:solidFill>
              </a:rPr>
              <a:t>?» </a:t>
            </a:r>
            <a:br>
              <a:rPr lang="ru-RU" sz="1800" b="1" dirty="0" smtClean="0">
                <a:solidFill>
                  <a:srgbClr val="0070C0"/>
                </a:solidFill>
              </a:rPr>
            </a:br>
            <a:r>
              <a:rPr lang="ru-RU" sz="1800" b="1" dirty="0" smtClean="0">
                <a:solidFill>
                  <a:srgbClr val="0070C0"/>
                </a:solidFill>
              </a:rPr>
              <a:t>10 минут</a:t>
            </a:r>
            <a:endParaRPr lang="ru-RU" sz="1800" b="1" dirty="0">
              <a:solidFill>
                <a:srgbClr val="0070C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r>
              <a:rPr lang="ru-RU" b="1" dirty="0" smtClean="0"/>
              <a:t>Задание для команд:</a:t>
            </a:r>
          </a:p>
          <a:p>
            <a:pPr>
              <a:buNone/>
            </a:pPr>
            <a:r>
              <a:rPr lang="ru-RU" sz="2000" b="1" dirty="0" smtClean="0"/>
              <a:t>1</a:t>
            </a:r>
            <a:r>
              <a:rPr lang="ru-RU" b="1" dirty="0" smtClean="0"/>
              <a:t>. </a:t>
            </a:r>
            <a:r>
              <a:rPr lang="ru-RU" sz="2000" b="1" dirty="0" smtClean="0"/>
              <a:t>Разработать первый этап экспериментирования. Осознание проблемы и постановка задачи совместно с детьми. Правила безопасности.</a:t>
            </a:r>
          </a:p>
          <a:p>
            <a:pPr>
              <a:buNone/>
            </a:pPr>
            <a:r>
              <a:rPr lang="ru-RU" sz="2000" b="1" dirty="0" smtClean="0"/>
              <a:t>2. Разработать второй этап экспериментирования. Продумывание методики эксперимента и прогнозирования результата.</a:t>
            </a:r>
          </a:p>
          <a:p>
            <a:pPr>
              <a:buNone/>
            </a:pPr>
            <a:r>
              <a:rPr lang="ru-RU" sz="2000" b="1" dirty="0" smtClean="0"/>
              <a:t>3. Практическая деятельность. Работа с инструкцией. Наблюдение. Экспериментирование. Фиксирование результатов.</a:t>
            </a:r>
            <a:endParaRPr lang="ru-RU" sz="2000" dirty="0" smtClean="0"/>
          </a:p>
          <a:p>
            <a:pPr>
              <a:buNone/>
            </a:pPr>
            <a:endParaRPr lang="ru-RU" sz="2000" b="1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Практическая часть. 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Представление результатов работы творческих групп.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Подведение итогов. 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20 минут.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564905"/>
            <a:ext cx="4038600" cy="2592288"/>
          </a:xfrm>
          <a:solidFill>
            <a:srgbClr val="99CCFF"/>
          </a:solidFill>
        </p:spPr>
        <p:txBody>
          <a:bodyPr/>
          <a:lstStyle/>
          <a:p>
            <a:r>
              <a:rPr lang="ru-RU" b="1" dirty="0" smtClean="0"/>
              <a:t>Анализ полученных данных. Словесный отчет об увиденном.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4048" y="2564905"/>
            <a:ext cx="3682752" cy="1800199"/>
          </a:xfrm>
          <a:solidFill>
            <a:srgbClr val="99CCFF"/>
          </a:solidFill>
        </p:spPr>
        <p:txBody>
          <a:bodyPr/>
          <a:lstStyle/>
          <a:p>
            <a:r>
              <a:rPr lang="ru-RU" b="1" dirty="0" smtClean="0"/>
              <a:t>Формулирование выводов.</a:t>
            </a:r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Рефлексия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10  минут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12976"/>
          </a:xfrm>
          <a:solidFill>
            <a:srgbClr val="99CCFF"/>
          </a:solidFill>
        </p:spPr>
        <p:txBody>
          <a:bodyPr/>
          <a:lstStyle/>
          <a:p>
            <a:r>
              <a:rPr lang="ru-RU" b="1" dirty="0" smtClean="0"/>
              <a:t>Блиц-опрос  «Мои трудности в  освоении технологии».</a:t>
            </a:r>
          </a:p>
          <a:p>
            <a:r>
              <a:rPr lang="ru-RU" b="1" dirty="0" smtClean="0"/>
              <a:t>Оцени мастер-класс. Закончи предложение «У меня сейчас хорошее настроение, потому что…»</a:t>
            </a:r>
          </a:p>
          <a:p>
            <a:r>
              <a:rPr lang="ru-RU" b="1" dirty="0" smtClean="0"/>
              <a:t>Ваши предложения.</a:t>
            </a:r>
            <a:endParaRPr lang="ru-RU" b="1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Спасибо за </a:t>
            </a:r>
            <a:r>
              <a:rPr lang="ru-RU" b="1" dirty="0" smtClean="0">
                <a:solidFill>
                  <a:srgbClr val="0070C0"/>
                </a:solidFill>
              </a:rPr>
              <a:t>внимание.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14801"/>
            <a:ext cx="5731108" cy="3858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Актуальность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16624"/>
          </a:xfrm>
        </p:spPr>
        <p:txBody>
          <a:bodyPr/>
          <a:lstStyle/>
          <a:p>
            <a:pPr algn="ctr">
              <a:buNone/>
            </a:pPr>
            <a:endParaRPr lang="ru-RU" sz="1400" b="1" dirty="0" smtClean="0"/>
          </a:p>
          <a:p>
            <a:pPr marL="0" indent="354013" algn="just"/>
            <a:r>
              <a:rPr lang="ru-RU" sz="1800" b="1" dirty="0" smtClean="0"/>
              <a:t>Исследовательская, поисковая активность — естественное состояние ребенка, он настроен на познание окружающего мира, он хочет познавать: рвет бумагу и смотрит, что получится; проводит опыты с разными предметами; измеряет глубину снежного покрова на участке, объем воды и т.д. Все это объекты исследования.</a:t>
            </a:r>
          </a:p>
          <a:p>
            <a:pPr marL="0" indent="354013" algn="just"/>
            <a:r>
              <a:rPr lang="ru-RU" sz="1800" b="1" dirty="0" smtClean="0"/>
              <a:t>Исследовательские действия  для дошкольника — главный источник получения представлений о мире. Задача педагога — помочь детям в проведении этих исследований: при выборе объекта исследования; при поиске метода его изучения;</a:t>
            </a:r>
            <a:br>
              <a:rPr lang="ru-RU" sz="1800" b="1" dirty="0" smtClean="0"/>
            </a:br>
            <a:r>
              <a:rPr lang="ru-RU" sz="1800" b="1" dirty="0" smtClean="0"/>
              <a:t>при сборе и обобщении материалов; при доведении полученного продукта до логического завершения — представления результатов, полученных в исследовании.</a:t>
            </a:r>
          </a:p>
          <a:p>
            <a:pPr marL="0" indent="354013" algn="just"/>
            <a:r>
              <a:rPr lang="ru-RU" sz="1800" b="1" dirty="0" smtClean="0"/>
              <a:t> Умозаключения детей основываются на собственном практическом опыте, а не на словесной информации, которую они получают от воспитателя. Следовательно, воспитателям необходимо научится использовать практические методы.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Проблема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600201"/>
            <a:ext cx="7560840" cy="3773016"/>
          </a:xfrm>
          <a:solidFill>
            <a:srgbClr val="99CCFF"/>
          </a:solidFill>
        </p:spPr>
        <p:txBody>
          <a:bodyPr/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Педагоги имеют недостаточное представление об организации игр-экспериментов с детьми, поэтому редко используют такую форму работы в своей практике.</a:t>
            </a:r>
          </a:p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Педагоги не реализуют потенциал исследовательской деятельности для полноценного развития детей.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/>
          <a:lstStyle/>
          <a:p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«Люди, научившиеся  наблюдениям и опытам, приобретают способность сами ставить вопросы и получать на них фактические ответы, оказываясь на более высоком умственном и нравственном уровне в сравнении с теми, кто такой школы не прошел» К. Е. Тимирязев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Цель: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486373"/>
          </a:xfrm>
          <a:solidFill>
            <a:srgbClr val="99CCFF"/>
          </a:solidFill>
        </p:spPr>
        <p:txBody>
          <a:bodyPr/>
          <a:lstStyle/>
          <a:p>
            <a:pPr marL="0" indent="442913"/>
            <a:r>
              <a:rPr lang="ru-RU" dirty="0" smtClean="0"/>
              <a:t>Повышение профессионального умения педагогов в процессе активного общения по освоению опыта организации экспериментально-исследовательской работы с дошкольниками</a:t>
            </a: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Задачи: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342357"/>
          </a:xfrm>
          <a:solidFill>
            <a:srgbClr val="99CCFF"/>
          </a:solidFill>
        </p:spPr>
        <p:txBody>
          <a:bodyPr/>
          <a:lstStyle/>
          <a:p>
            <a:pPr marL="0" indent="354013"/>
            <a:r>
              <a:rPr lang="ru-RU" sz="1800" dirty="0" smtClean="0"/>
              <a:t>Познакомить педагогов с опытом работы по использованию игр-экспериментирований  с детьми дошкольного возраста. </a:t>
            </a:r>
          </a:p>
          <a:p>
            <a:pPr marL="0" indent="354013"/>
            <a:r>
              <a:rPr lang="ru-RU" sz="1800" dirty="0" smtClean="0"/>
              <a:t>Разработать макет игрового занятия в подготовительной к школе группе.</a:t>
            </a:r>
          </a:p>
          <a:p>
            <a:pPr marL="0" indent="354013"/>
            <a:r>
              <a:rPr lang="ru-RU" sz="1800" dirty="0" smtClean="0"/>
              <a:t>Развивать интерес к оригинальным образовательным технологиям.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 build="p" animBg="1"/>
      <p:bldP spid="7" grpId="0" build="p"/>
      <p:bldP spid="8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Продолжительность 1 час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Материалы и оборудование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558382"/>
          </a:xfrm>
          <a:solidFill>
            <a:srgbClr val="99CCFF"/>
          </a:solidFill>
        </p:spPr>
        <p:txBody>
          <a:bodyPr/>
          <a:lstStyle/>
          <a:p>
            <a:pPr marL="0" indent="354013"/>
            <a:r>
              <a:rPr lang="ru-RU" sz="2000" b="1" dirty="0" smtClean="0"/>
              <a:t>Лаборатория</a:t>
            </a:r>
            <a:r>
              <a:rPr lang="ru-RU" sz="2000" dirty="0" smtClean="0"/>
              <a:t>: фильтры из ткани, сетки, ватные диски, один большой стакан, три маленьких стакана, воронки; клеенки для работы; </a:t>
            </a:r>
            <a:r>
              <a:rPr lang="ru-RU" sz="2000" dirty="0" err="1" smtClean="0"/>
              <a:t>мнемотаблицы</a:t>
            </a:r>
            <a:r>
              <a:rPr lang="ru-RU" sz="2000" dirty="0" smtClean="0"/>
              <a:t>; запрещающие знаки «Правила поведения в природе», фломастеры и бумага;  имитация пруда; игрушка – черепаха.</a:t>
            </a:r>
            <a:endParaRPr lang="ru-RU" sz="20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Методы и приемы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198341"/>
          </a:xfrm>
          <a:solidFill>
            <a:srgbClr val="99CCFF"/>
          </a:solidFill>
        </p:spPr>
        <p:txBody>
          <a:bodyPr/>
          <a:lstStyle/>
          <a:p>
            <a:pPr>
              <a:buNone/>
            </a:pPr>
            <a:r>
              <a:rPr lang="ru-RU" sz="1400" b="1" dirty="0" smtClean="0"/>
              <a:t>Игровые методы:</a:t>
            </a:r>
          </a:p>
          <a:p>
            <a:pPr>
              <a:buNone/>
            </a:pPr>
            <a:r>
              <a:rPr lang="ru-RU" sz="1400" dirty="0" smtClean="0"/>
              <a:t>• вхождение в воображаемую ситуацию;</a:t>
            </a:r>
          </a:p>
          <a:p>
            <a:pPr>
              <a:buNone/>
            </a:pPr>
            <a:r>
              <a:rPr lang="ru-RU" sz="1400" dirty="0" smtClean="0"/>
              <a:t>• выполнение практических действий.</a:t>
            </a:r>
          </a:p>
          <a:p>
            <a:pPr marL="0" indent="0"/>
            <a:r>
              <a:rPr lang="ru-RU" sz="1400" dirty="0" smtClean="0"/>
              <a:t> </a:t>
            </a:r>
            <a:r>
              <a:rPr lang="ru-RU" sz="1400" dirty="0" err="1" smtClean="0"/>
              <a:t>социо-игровые</a:t>
            </a:r>
            <a:r>
              <a:rPr lang="ru-RU" sz="1400" dirty="0" smtClean="0"/>
              <a:t> подходы.</a:t>
            </a:r>
          </a:p>
          <a:p>
            <a:pPr>
              <a:buNone/>
            </a:pPr>
            <a:r>
              <a:rPr lang="ru-RU" sz="1400" b="1" dirty="0" smtClean="0"/>
              <a:t>Диалогические методы:</a:t>
            </a:r>
          </a:p>
          <a:p>
            <a:pPr>
              <a:buNone/>
            </a:pPr>
            <a:r>
              <a:rPr lang="ru-RU" sz="1400" dirty="0" smtClean="0"/>
              <a:t>• рассказ; беседа;</a:t>
            </a:r>
          </a:p>
          <a:p>
            <a:pPr marL="0" indent="0"/>
            <a:r>
              <a:rPr lang="ru-RU" sz="1400" dirty="0" smtClean="0"/>
              <a:t> проблемные вопросы;</a:t>
            </a:r>
          </a:p>
          <a:p>
            <a:pPr>
              <a:buNone/>
            </a:pPr>
            <a:r>
              <a:rPr lang="ru-RU" sz="1400" dirty="0" smtClean="0"/>
              <a:t>• формулировка выводов.</a:t>
            </a:r>
          </a:p>
          <a:p>
            <a:pPr>
              <a:buNone/>
            </a:pPr>
            <a:r>
              <a:rPr lang="ru-RU" sz="1400" b="1" dirty="0" smtClean="0"/>
              <a:t>Методы обучения:</a:t>
            </a:r>
          </a:p>
          <a:p>
            <a:pPr>
              <a:buNone/>
            </a:pPr>
            <a:r>
              <a:rPr lang="ru-RU" sz="1400" dirty="0" smtClean="0"/>
              <a:t>• проблемная ситуация;</a:t>
            </a:r>
          </a:p>
          <a:p>
            <a:pPr marL="0" indent="0"/>
            <a:r>
              <a:rPr lang="ru-RU" sz="1400" dirty="0" smtClean="0"/>
              <a:t>показ способа действия;</a:t>
            </a:r>
          </a:p>
          <a:p>
            <a:pPr>
              <a:buNone/>
            </a:pPr>
            <a:r>
              <a:rPr lang="ru-RU" sz="1400" dirty="0" smtClean="0"/>
              <a:t>• упражнения.</a:t>
            </a:r>
          </a:p>
          <a:p>
            <a:endParaRPr lang="ru-RU" sz="14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build="p" animBg="1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Вводная часть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5 минут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4"/>
          </a:xfrm>
        </p:spPr>
        <p:txBody>
          <a:bodyPr/>
          <a:lstStyle/>
          <a:p>
            <a:r>
              <a:rPr lang="ru-RU" b="1" dirty="0" smtClean="0"/>
              <a:t>Приветствие: «Поздоровайтесь разными способами».</a:t>
            </a:r>
            <a:r>
              <a:rPr lang="ru-RU" dirty="0" smtClean="0"/>
              <a:t> </a:t>
            </a:r>
          </a:p>
          <a:p>
            <a:r>
              <a:rPr lang="ru-RU" b="1" dirty="0" smtClean="0"/>
              <a:t>Деление на команды «Найди друга»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Мозговой штурм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5 минут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 smtClean="0"/>
              <a:t>Задание для команд:</a:t>
            </a:r>
          </a:p>
          <a:p>
            <a:pPr marL="0" indent="265113">
              <a:buAutoNum type="arabicPeriod"/>
            </a:pPr>
            <a:r>
              <a:rPr lang="ru-RU" sz="2800" dirty="0" smtClean="0"/>
              <a:t>Определите правила при выборе темы поисково-экспериментальной деятельности с детьми.</a:t>
            </a:r>
          </a:p>
          <a:p>
            <a:pPr marL="0" indent="265113">
              <a:buAutoNum type="arabicPeriod"/>
            </a:pPr>
            <a:r>
              <a:rPr lang="ru-RU" sz="2800" b="1" dirty="0" smtClean="0"/>
              <a:t> </a:t>
            </a:r>
            <a:r>
              <a:rPr lang="ru-RU" sz="2800" dirty="0" smtClean="0"/>
              <a:t>Определите цели детского экспериментирования.</a:t>
            </a:r>
          </a:p>
          <a:p>
            <a:pPr marL="0" indent="265113">
              <a:buAutoNum type="arabicPeriod"/>
            </a:pPr>
            <a:r>
              <a:rPr lang="ru-RU" sz="2800" dirty="0" smtClean="0"/>
              <a:t> Определите задачи детского экспериментирования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Теоретическая часть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10 минут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algn="just">
              <a:buNone/>
            </a:pPr>
            <a:r>
              <a:rPr lang="ru-RU" sz="1800" b="1" dirty="0" smtClean="0"/>
              <a:t>1. Обобщение результатов мозгового штурма.</a:t>
            </a:r>
          </a:p>
          <a:p>
            <a:pPr algn="just">
              <a:buNone/>
            </a:pPr>
            <a:r>
              <a:rPr lang="ru-RU" sz="1800" b="1" dirty="0" smtClean="0"/>
              <a:t>2. Основы организации детского экспериментирования.</a:t>
            </a:r>
          </a:p>
          <a:p>
            <a:pPr algn="ctr">
              <a:buNone/>
            </a:pPr>
            <a:r>
              <a:rPr lang="ru-RU" sz="1800" b="1" dirty="0" smtClean="0"/>
              <a:t>При организации детского экспериментирования необходимо опираться на ведущие принципы развития дошкольников:</a:t>
            </a:r>
          </a:p>
          <a:p>
            <a:pPr marL="0" indent="354013">
              <a:buFontTx/>
              <a:buChar char="-"/>
            </a:pPr>
            <a:r>
              <a:rPr lang="ru-RU" sz="1600" dirty="0" smtClean="0"/>
              <a:t>психологическая комфортность (снятие стрессовых факторов)</a:t>
            </a:r>
          </a:p>
          <a:p>
            <a:pPr marL="0" indent="354013">
              <a:buFontTx/>
              <a:buChar char="-"/>
            </a:pPr>
            <a:r>
              <a:rPr lang="ru-RU" sz="1600" dirty="0" smtClean="0"/>
              <a:t> </a:t>
            </a:r>
            <a:r>
              <a:rPr lang="ru-RU" sz="1600" dirty="0" err="1" smtClean="0"/>
              <a:t>природосообразность</a:t>
            </a:r>
            <a:r>
              <a:rPr lang="ru-RU" sz="1600" dirty="0" smtClean="0"/>
              <a:t> (развитие в соответствии с природой ребенка, его здоровьем, его способностями и склонностями, индивидуальными особенностями, восприятием);</a:t>
            </a:r>
          </a:p>
          <a:p>
            <a:pPr marL="0" indent="354013">
              <a:buFontTx/>
              <a:buChar char="-"/>
            </a:pPr>
            <a:r>
              <a:rPr lang="ru-RU" sz="1600" dirty="0" smtClean="0"/>
              <a:t> дифференцированный подход (решаются задачи эффективной психологической помощи воспитанникам в совершенствовании их личности, создание специальных педагогических ситуаций, помогающих раскрыть </a:t>
            </a:r>
            <a:r>
              <a:rPr lang="ru-RU" sz="1600" dirty="0" err="1" smtClean="0"/>
              <a:t>психо-физические</a:t>
            </a:r>
            <a:r>
              <a:rPr lang="ru-RU" sz="1600" dirty="0" smtClean="0"/>
              <a:t>, личностные способности и возможности детей);</a:t>
            </a:r>
          </a:p>
          <a:p>
            <a:pPr marL="0" indent="354013">
              <a:buNone/>
            </a:pPr>
            <a:r>
              <a:rPr lang="ru-RU" sz="1600" dirty="0" smtClean="0"/>
              <a:t> - активная деятельность (включение ребенка в игровую, познавательную, поисковую деятельность с целью стимулирования активной жизненной позиции);</a:t>
            </a:r>
          </a:p>
          <a:p>
            <a:pPr marL="0" indent="354013">
              <a:buNone/>
            </a:pPr>
            <a:r>
              <a:rPr lang="ru-RU" sz="1600" dirty="0" smtClean="0"/>
              <a:t>- творчество (максимальная ориентация на творческое начало в игровой и продуктивной деятельности дошкольника, приобретение им собственного опыта творческой деятельности).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/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/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/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Опыт</a:t>
            </a:r>
            <a:r>
              <a:rPr lang="ru-RU" sz="2000" dirty="0" smtClean="0">
                <a:solidFill>
                  <a:srgbClr val="0070C0"/>
                </a:solidFill>
              </a:rPr>
              <a:t> </a:t>
            </a:r>
            <a:r>
              <a:rPr lang="ru-RU" sz="2000" dirty="0" smtClean="0"/>
              <a:t>— это практическая деятельность и наблюдение, которое производится в ходе этой деятельности в  специально организованных условиях.</a:t>
            </a:r>
            <a:br>
              <a:rPr lang="ru-RU" sz="2000" dirty="0" smtClean="0"/>
            </a:br>
            <a:r>
              <a:rPr lang="ru-RU" sz="2800" b="1" dirty="0" smtClean="0">
                <a:solidFill>
                  <a:srgbClr val="0070C0"/>
                </a:solidFill>
              </a:rPr>
              <a:t>Этапы и закономерности опытов и экспериментов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420888"/>
            <a:ext cx="3610744" cy="3705275"/>
          </a:xfrm>
          <a:solidFill>
            <a:srgbClr val="99CCFF"/>
          </a:solidFill>
        </p:spPr>
        <p:txBody>
          <a:bodyPr/>
          <a:lstStyle/>
          <a:p>
            <a:pPr marL="0" indent="0">
              <a:buFontTx/>
              <a:buChar char="-"/>
            </a:pPr>
            <a:r>
              <a:rPr lang="ru-RU" sz="2000" b="1" dirty="0" smtClean="0"/>
              <a:t> Постановка проблемы (задачи).</a:t>
            </a:r>
          </a:p>
          <a:p>
            <a:pPr marL="0" indent="0">
              <a:buFontTx/>
              <a:buChar char="-"/>
            </a:pPr>
            <a:r>
              <a:rPr lang="ru-RU" sz="2000" b="1" dirty="0" smtClean="0"/>
              <a:t> Поиск путей решения проблемы.</a:t>
            </a:r>
            <a:br>
              <a:rPr lang="ru-RU" sz="2000" b="1" dirty="0" smtClean="0"/>
            </a:br>
            <a:r>
              <a:rPr lang="ru-RU" sz="2000" b="1" dirty="0" smtClean="0"/>
              <a:t>- Проведение опытов.</a:t>
            </a:r>
            <a:br>
              <a:rPr lang="ru-RU" sz="2000" b="1" dirty="0" smtClean="0"/>
            </a:br>
            <a:r>
              <a:rPr lang="ru-RU" sz="2000" b="1" dirty="0" smtClean="0"/>
              <a:t> - Фиксация наблюдений.</a:t>
            </a:r>
            <a:br>
              <a:rPr lang="ru-RU" sz="2000" b="1" dirty="0" smtClean="0"/>
            </a:br>
            <a:r>
              <a:rPr lang="ru-RU" sz="2000" b="1" dirty="0" smtClean="0"/>
              <a:t> - Обсуждение результатов и формулировка выводов.</a:t>
            </a:r>
            <a:endParaRPr lang="ru-RU" sz="20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427984" y="2276871"/>
            <a:ext cx="4536504" cy="3528393"/>
          </a:xfrm>
          <a:solidFill>
            <a:srgbClr val="99CCFF"/>
          </a:solidFill>
        </p:spPr>
        <p:txBody>
          <a:bodyPr/>
          <a:lstStyle/>
          <a:p>
            <a:pPr>
              <a:buNone/>
            </a:pPr>
            <a:r>
              <a:rPr lang="ru-RU" sz="1400" b="1" dirty="0" smtClean="0"/>
              <a:t>- Осознание проблемы.</a:t>
            </a:r>
          </a:p>
          <a:p>
            <a:pPr>
              <a:buNone/>
            </a:pPr>
            <a:r>
              <a:rPr lang="ru-RU" sz="1400" b="1" dirty="0" smtClean="0"/>
              <a:t>- Формулирование задачи исследования.</a:t>
            </a:r>
          </a:p>
          <a:p>
            <a:pPr>
              <a:buNone/>
            </a:pPr>
            <a:r>
              <a:rPr lang="ru-RU" sz="1400" b="1" dirty="0" smtClean="0"/>
              <a:t>- Продумывание методики эксперимента.</a:t>
            </a:r>
          </a:p>
          <a:p>
            <a:pPr>
              <a:buNone/>
            </a:pPr>
            <a:r>
              <a:rPr lang="ru-RU" sz="1400" b="1" dirty="0" smtClean="0"/>
              <a:t>- Прогнозирование результатов.</a:t>
            </a:r>
          </a:p>
          <a:p>
            <a:pPr>
              <a:buNone/>
            </a:pPr>
            <a:r>
              <a:rPr lang="ru-RU" sz="1400" b="1" dirty="0" smtClean="0"/>
              <a:t>- Закрепление правил поведения и техники безопасности.</a:t>
            </a:r>
          </a:p>
          <a:p>
            <a:pPr>
              <a:buNone/>
            </a:pPr>
            <a:r>
              <a:rPr lang="ru-RU" sz="1400" b="1" dirty="0" smtClean="0"/>
              <a:t>- Практическая деятельность. Работа с инструкцией. Наблюдение. Экспериментирование. </a:t>
            </a:r>
          </a:p>
          <a:p>
            <a:pPr>
              <a:buNone/>
            </a:pPr>
            <a:r>
              <a:rPr lang="ru-RU" sz="1400" b="1" dirty="0" smtClean="0"/>
              <a:t>- Фиксирование результатов.</a:t>
            </a:r>
          </a:p>
          <a:p>
            <a:pPr>
              <a:buNone/>
            </a:pPr>
            <a:r>
              <a:rPr lang="ru-RU" sz="1400" b="1" dirty="0" smtClean="0"/>
              <a:t>- Анализ полученных данных. Словесный отчет об увиденном.</a:t>
            </a:r>
          </a:p>
          <a:p>
            <a:pPr>
              <a:buNone/>
            </a:pPr>
            <a:r>
              <a:rPr lang="ru-RU" sz="1400" b="1" dirty="0" smtClean="0"/>
              <a:t>- Формулирование выводов.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 animBg="1"/>
      <p:bldP spid="5" grpId="0" build="p" animBg="1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4154</TotalTime>
  <Words>677</Words>
  <Application>Microsoft Office PowerPoint</Application>
  <PresentationFormat>Экран (4:3)</PresentationFormat>
  <Paragraphs>87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Diseño predeterminado</vt:lpstr>
      <vt:lpstr>Детское экспериментирование</vt:lpstr>
      <vt:lpstr>Актуальность</vt:lpstr>
      <vt:lpstr>Проблема</vt:lpstr>
      <vt:lpstr>   «Люди, научившиеся  наблюдениям и опытам, приобретают способность сами ставить вопросы и получать на них фактические ответы, оказываясь на более высоком умственном и нравственном уровне в сравнении с теми, кто такой школы не прошел» К. Е. Тимирязев </vt:lpstr>
      <vt:lpstr>Продолжительность 1 час</vt:lpstr>
      <vt:lpstr>Вводная часть 5 минут</vt:lpstr>
      <vt:lpstr>Мозговой штурм 5 минут</vt:lpstr>
      <vt:lpstr>Теоретическая часть 10 минут</vt:lpstr>
      <vt:lpstr>   Опыт — это практическая деятельность и наблюдение, которое производится в ходе этой деятельности в  специально организованных условиях. Этапы и закономерности опытов и экспериментов </vt:lpstr>
      <vt:lpstr>Оборудование  мини-лаборатории</vt:lpstr>
      <vt:lpstr>Практическая часть. Разработка макета игрового  занятия  в подготовительной к школе группе. Тема: «Как очистить воду для черепахи Тартилы?»  10 минут</vt:lpstr>
      <vt:lpstr>Практическая часть.  Представление результатов работы творческих групп. Подведение итогов.  20 минут. </vt:lpstr>
      <vt:lpstr>Рефлексия 10  минут</vt:lpstr>
      <vt:lpstr>Спасибо за внимание.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"Сказка"</cp:lastModifiedBy>
  <cp:revision>668</cp:revision>
  <dcterms:created xsi:type="dcterms:W3CDTF">2010-05-23T14:28:12Z</dcterms:created>
  <dcterms:modified xsi:type="dcterms:W3CDTF">2021-01-29T06:25:03Z</dcterms:modified>
</cp:coreProperties>
</file>