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5" r:id="rId5"/>
    <p:sldId id="266" r:id="rId6"/>
    <p:sldId id="267" r:id="rId7"/>
    <p:sldId id="271" r:id="rId8"/>
    <p:sldId id="272" r:id="rId9"/>
    <p:sldId id="273" r:id="rId10"/>
    <p:sldId id="274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hecke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группа\Desktop\7f5a8598-942e-4db9-80a2-cd0f8fd135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857232"/>
            <a:ext cx="64294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algn="ctr"/>
            <a:endParaRPr lang="ru-RU" sz="2000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9263" algn="ctr"/>
            <a:r>
              <a:rPr lang="ru-RU" sz="6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СКАЗОЧНАЯ    МАТЕМАТИКА</a:t>
            </a:r>
            <a:endParaRPr lang="ru-RU" sz="1100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4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 «Капитошка»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МКДОУ Детский сад «Сказка» г. </a:t>
            </a:r>
            <a:r>
              <a:rPr lang="ru-RU" sz="1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Игарки</a:t>
            </a:r>
            <a:endParaRPr lang="ru-RU" sz="1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Автор:</a:t>
            </a:r>
            <a:endParaRPr lang="ru-RU" sz="1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Светлана Анатольевна Сысоева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Участники: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Дети 4-5 лет, родители, педагоги.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группа\Desktop\87ace27b-af3e-4dae-bc1b-4f27dd102f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357167"/>
            <a:ext cx="8143932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>
                  <a:solidFill>
                    <a:srgbClr val="0070C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реализации проекта</a:t>
            </a:r>
            <a:endParaRPr lang="ru-RU" sz="3600" dirty="0" smtClean="0"/>
          </a:p>
          <a:p>
            <a:pPr algn="ctr"/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этап</a:t>
            </a:r>
          </a:p>
          <a:p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Основной вопрос: Есть ли математика в сказках?</a:t>
            </a:r>
          </a:p>
          <a:p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ситуация: </a:t>
            </a:r>
          </a:p>
          <a:p>
            <a:endParaRPr lang="ru-RU" sz="24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Показ сказки «Репка» детям 2 младшей группы</a:t>
            </a:r>
          </a:p>
          <a:p>
            <a:pPr>
              <a:buFontTx/>
              <a:buChar char="-"/>
            </a:pPr>
            <a:endParaRPr lang="ru-RU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группа\Desktop\87ace27b-af3e-4dae-bc1b-4f27dd102f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500043"/>
            <a:ext cx="8143932" cy="48936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079500" algn="ctr"/>
            <a:endParaRPr lang="ru-RU" sz="3600" b="1" dirty="0" smtClean="0">
              <a:ln>
                <a:solidFill>
                  <a:srgbClr val="0070C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79500" algn="ctr"/>
            <a:r>
              <a:rPr lang="ru-RU" sz="3600" b="1" dirty="0" smtClean="0">
                <a:ln>
                  <a:solidFill>
                    <a:srgbClr val="0070C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Ожидаемые результаты</a:t>
            </a:r>
            <a:endParaRPr lang="ru-RU" sz="3600" dirty="0" smtClean="0"/>
          </a:p>
          <a:p>
            <a:pPr marL="1079500" algn="ctr"/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Дети:</a:t>
            </a: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79500" lvl="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</a:rPr>
              <a:t> Дети умеют считать в пределах 5</a:t>
            </a:r>
          </a:p>
          <a:p>
            <a:pPr marL="1079500" lvl="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</a:rPr>
              <a:t> Закрепили знания о геометрических фигурах (круг, квадрат, прямоугольник, треугольник, овал)</a:t>
            </a:r>
          </a:p>
          <a:p>
            <a:pPr marL="1079500" lvl="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</a:rPr>
              <a:t> Умеют сравнивать предметы по величине</a:t>
            </a:r>
          </a:p>
          <a:p>
            <a:pPr marL="1079500" lvl="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</a:rPr>
              <a:t> Умеют ориентироваться в пространстве</a:t>
            </a:r>
          </a:p>
          <a:p>
            <a:pPr marL="1079500" lvl="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</a:rPr>
              <a:t> Сформированы навыки коммуникативного общения.</a:t>
            </a:r>
            <a:r>
              <a:rPr lang="ru-RU" sz="2400" b="1" i="1" dirty="0" smtClean="0">
                <a:solidFill>
                  <a:schemeClr val="tx2"/>
                </a:solidFill>
              </a:rPr>
              <a:t>  </a:t>
            </a:r>
            <a:endParaRPr lang="ru-RU" sz="2400" dirty="0" smtClean="0">
              <a:solidFill>
                <a:schemeClr val="tx2"/>
              </a:solidFill>
            </a:endParaRPr>
          </a:p>
          <a:p>
            <a:pPr marL="1079500" algn="ctr"/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Родители</a:t>
            </a:r>
            <a:endParaRPr lang="ru-RU" sz="2400" dirty="0" smtClean="0">
              <a:solidFill>
                <a:schemeClr val="tx2"/>
              </a:solidFill>
            </a:endParaRPr>
          </a:p>
          <a:p>
            <a:pPr marL="1079500" algn="ctr"/>
            <a:endParaRPr lang="ru-RU" sz="2400" dirty="0" smtClean="0">
              <a:solidFill>
                <a:schemeClr val="tx2"/>
              </a:solidFill>
            </a:endParaRPr>
          </a:p>
        </p:txBody>
      </p:sp>
      <p:pic>
        <p:nvPicPr>
          <p:cNvPr id="22530" name="Picture 2" descr="C:\Users\Сказка\Desktop\капитошки фото 2019\img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571480"/>
            <a:ext cx="8001056" cy="4786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группа\Desktop\87ace27b-af3e-4dae-bc1b-4f27dd102f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357166"/>
            <a:ext cx="8572560" cy="54476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>
                  <a:solidFill>
                    <a:srgbClr val="0070C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</a:t>
            </a:r>
            <a:endParaRPr lang="ru-RU" sz="3600" dirty="0" smtClean="0">
              <a:ln>
                <a:solidFill>
                  <a:srgbClr val="0070C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360363" algn="just"/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Огромную роль в умственном воспитании и развитии интеллекта дошкольников играет математика. В ней заложены огромные возможности для развития мышления детей, в процессе их обучения с дошкольного возраста.</a:t>
            </a:r>
          </a:p>
          <a:p>
            <a:pPr indent="360363"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sz="2400" dirty="0" smtClean="0">
                <a:solidFill>
                  <a:schemeClr val="tx2"/>
                </a:solidFill>
              </a:rPr>
              <a:t>Актуальность темы обусловлена тем, что период дошкольного детства является периодом интенсивного сенсорного развития ребёнка, когда дети дошкольники проявляют спонтанный интерес к математическим категориям: количество, форма, время, пространство, которые помогают им лучше ориентироваться в вещах и ситуациях, упорядочивать и связывать их друг с другом, способствуют формированию понятий.</a:t>
            </a:r>
          </a:p>
          <a:p>
            <a:pPr indent="360363"/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группа\Desktop\87ace27b-af3e-4dae-bc1b-4f27dd102f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57224" y="928670"/>
            <a:ext cx="7429552" cy="33547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>
                  <a:solidFill>
                    <a:srgbClr val="0070C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 проекта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По количеству –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групповой</a:t>
            </a:r>
            <a:r>
              <a:rPr lang="ru-RU" sz="2400" dirty="0" smtClean="0">
                <a:solidFill>
                  <a:schemeClr val="tx2"/>
                </a:solidFill>
              </a:rPr>
              <a:t/>
            </a:r>
            <a:br>
              <a:rPr lang="ru-RU" sz="2400" dirty="0" smtClean="0">
                <a:solidFill>
                  <a:schemeClr val="tx2"/>
                </a:solidFill>
              </a:rPr>
            </a:br>
            <a:r>
              <a:rPr lang="ru-RU" sz="2400" dirty="0" smtClean="0">
                <a:solidFill>
                  <a:schemeClr val="tx2"/>
                </a:solidFill>
              </a:rPr>
              <a:t>По содержанию – 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интегративный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По продолжительности  – 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краткосрочный  (1 неделя)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По доминирующему виду проектной деятельности – 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комбинированный</a:t>
            </a:r>
          </a:p>
          <a:p>
            <a:pPr algn="ctr"/>
            <a:endParaRPr lang="ru-RU" sz="3200" b="1" dirty="0" smtClean="0">
              <a:ln>
                <a:solidFill>
                  <a:srgbClr val="0070C0"/>
                </a:solidFill>
              </a:ln>
            </a:endParaRPr>
          </a:p>
          <a:p>
            <a:pPr algn="ctr"/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группа\Desktop\87ace27b-af3e-4dae-bc1b-4f27dd102f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4414" y="928670"/>
            <a:ext cx="6786610" cy="36724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>
                  <a:solidFill>
                    <a:srgbClr val="0070C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endParaRPr lang="ru-RU" sz="3600" dirty="0" smtClean="0">
              <a:ln>
                <a:solidFill>
                  <a:srgbClr val="0070C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360363" algn="ctr"/>
            <a:r>
              <a:rPr lang="ru-RU" sz="2400" dirty="0" smtClean="0"/>
              <a:t> </a:t>
            </a:r>
            <a:r>
              <a:rPr lang="ru-RU" sz="3200" dirty="0" smtClean="0">
                <a:solidFill>
                  <a:schemeClr val="tx2"/>
                </a:solidFill>
              </a:rPr>
              <a:t>формирование элементарных математических представлений у детей посредством использования занимательного материала с математическим содержанием в различных видах деятельности.</a:t>
            </a:r>
            <a:endParaRPr lang="ru-RU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группа\Desktop\87ace27b-af3e-4dae-bc1b-4f27dd102f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357167"/>
            <a:ext cx="8572560" cy="51706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>
                  <a:solidFill>
                    <a:srgbClr val="0070C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Методические задачи</a:t>
            </a:r>
            <a:endParaRPr lang="ru-RU" sz="3600" dirty="0" smtClean="0"/>
          </a:p>
          <a:p>
            <a:pPr algn="ctr"/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Дети:</a:t>
            </a: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indent="269875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200" dirty="0" smtClean="0">
                <a:solidFill>
                  <a:schemeClr val="tx2"/>
                </a:solidFill>
              </a:rPr>
              <a:t>Закрепить умение считать до 5, пользуясь правильными приемами счета.</a:t>
            </a:r>
          </a:p>
          <a:p>
            <a:pPr lvl="0" indent="269875"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2"/>
                </a:solidFill>
              </a:rPr>
              <a:t> Закрепить знания о геометрических фигурах(круг, квадрат, прямоугольник, треугольник, овал) </a:t>
            </a:r>
          </a:p>
          <a:p>
            <a:pPr lvl="0" indent="269875"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2"/>
                </a:solidFill>
              </a:rPr>
              <a:t> Учить сравнивать предметы по величине.</a:t>
            </a:r>
          </a:p>
          <a:p>
            <a:pPr lvl="0" indent="269875"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2"/>
                </a:solidFill>
              </a:rPr>
              <a:t> Развивать пространственные представления.</a:t>
            </a:r>
          </a:p>
          <a:p>
            <a:pPr lvl="0" indent="269875"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2"/>
                </a:solidFill>
              </a:rPr>
              <a:t> Развивать речь и коммуникативные навыки детей.</a:t>
            </a:r>
          </a:p>
          <a:p>
            <a:pPr indent="269875" algn="ctr"/>
            <a:r>
              <a:rPr lang="ru-RU" sz="2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Родители:</a:t>
            </a:r>
            <a:r>
              <a:rPr lang="ru-RU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2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indent="269875"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2"/>
                </a:solidFill>
              </a:rPr>
              <a:t> Привлечение родителей к активному участию в реализации проекта, проявлении творческих способностей.</a:t>
            </a:r>
          </a:p>
          <a:p>
            <a:pPr lvl="0" indent="269875"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2"/>
                </a:solidFill>
              </a:rPr>
              <a:t> Информирование родителей о работе группы</a:t>
            </a:r>
            <a:r>
              <a:rPr lang="ru-RU" sz="2400" dirty="0" smtClean="0">
                <a:solidFill>
                  <a:schemeClr val="tx2"/>
                </a:solidFill>
              </a:rPr>
              <a:t>.</a:t>
            </a:r>
          </a:p>
          <a:p>
            <a:pPr indent="360363" algn="ctr"/>
            <a:endParaRPr lang="ru-RU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группа\Desktop\87ace27b-af3e-4dae-bc1b-4f27dd102f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500042"/>
            <a:ext cx="8143932" cy="50783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>
                  <a:solidFill>
                    <a:srgbClr val="0070C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Ожидаемые результаты</a:t>
            </a:r>
            <a:endParaRPr lang="ru-RU" sz="3600" dirty="0" smtClean="0"/>
          </a:p>
          <a:p>
            <a:pPr algn="ctr"/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Дети:</a:t>
            </a: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indent="269875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</a:rPr>
              <a:t> Дети умеют считать в пределах 5</a:t>
            </a:r>
          </a:p>
          <a:p>
            <a:pPr lvl="0" indent="269875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</a:rPr>
              <a:t> Закрепили знания о геометрических фигурах (круг, квадрат, прямоугольник, треугольник, овал)</a:t>
            </a:r>
          </a:p>
          <a:p>
            <a:pPr lvl="0" indent="269875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</a:rPr>
              <a:t> Умеют сравнивать предметы по величине</a:t>
            </a:r>
          </a:p>
          <a:p>
            <a:pPr lvl="0" indent="269875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</a:rPr>
              <a:t> Умеют ориентироваться в пространстве</a:t>
            </a:r>
          </a:p>
          <a:p>
            <a:pPr lvl="0" indent="269875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</a:rPr>
              <a:t> Сформированы навыки коммуникативного общения.</a:t>
            </a:r>
            <a:r>
              <a:rPr lang="ru-RU" sz="2400" b="1" i="1" dirty="0" smtClean="0">
                <a:solidFill>
                  <a:schemeClr val="tx2"/>
                </a:solidFill>
              </a:rPr>
              <a:t>  </a:t>
            </a:r>
            <a:endParaRPr lang="ru-RU" sz="2400" dirty="0" smtClean="0">
              <a:solidFill>
                <a:schemeClr val="tx2"/>
              </a:solidFill>
            </a:endParaRPr>
          </a:p>
          <a:p>
            <a:pPr indent="269875" algn="ctr"/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Родители:</a:t>
            </a: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indent="269875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</a:rPr>
              <a:t> Приняли активное участие в проекте и в организации предметно- развивающей среды в силу своих возможностей.</a:t>
            </a:r>
          </a:p>
          <a:p>
            <a:pPr indent="360363" algn="ctr"/>
            <a:endParaRPr lang="ru-RU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группа\Desktop\87ace27b-af3e-4dae-bc1b-4f27dd102f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500042"/>
            <a:ext cx="8143932" cy="50783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>
                  <a:solidFill>
                    <a:srgbClr val="0070C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реализации проекта</a:t>
            </a:r>
            <a:endParaRPr lang="ru-RU" sz="3600" dirty="0" smtClean="0"/>
          </a:p>
          <a:p>
            <a:pPr algn="ctr"/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этап</a:t>
            </a:r>
          </a:p>
          <a:p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Основной вопрос: 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 ли математика в сказках?</a:t>
            </a:r>
            <a:endParaRPr lang="ru-RU" sz="2400" dirty="0" smtClean="0">
              <a:solidFill>
                <a:schemeClr val="tx2"/>
              </a:solidFill>
            </a:endParaRPr>
          </a:p>
          <a:p>
            <a:r>
              <a:rPr lang="ru-RU" sz="2400" dirty="0" smtClean="0">
                <a:solidFill>
                  <a:schemeClr val="tx2"/>
                </a:solidFill>
              </a:rPr>
              <a:t>- «Занятие-беседа для детей: «Интересная математика».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- Чтение сказок  «Три поросенка», «Два жадных медвежонка»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- Дидактические игры: «Найди лишнюю фигуру», «На что похоже». 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- Физкультминутка: «Раз - подняться, подтянуться».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- Беседа «Математика».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- Подвижная игра «Найди свой домик»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- Просмотр мультфильмов по теме блока.</a:t>
            </a:r>
          </a:p>
          <a:p>
            <a:pPr indent="360363" algn="ctr"/>
            <a:endParaRPr lang="ru-RU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группа\Desktop\87ace27b-af3e-4dae-bc1b-4f27dd102f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500042"/>
            <a:ext cx="8143932" cy="50783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>
                  <a:solidFill>
                    <a:srgbClr val="0070C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реализации проекта</a:t>
            </a:r>
            <a:endParaRPr lang="ru-RU" sz="3600" dirty="0" smtClean="0"/>
          </a:p>
          <a:p>
            <a:pPr algn="ctr"/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этап</a:t>
            </a:r>
          </a:p>
          <a:p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Образовательные ситуации: 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- Чтение сказок  «Репка», «Теремок»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- Пальчиковые игры:  «Жило было сто ребят». «Дружба».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Дидактические игры: «Чудесный мешочек», «Построим фигуру».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 Сюжетно-ролевая игра: «Магазин»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- Игры со счетными палочками.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- Рисование«Город из геометрических фигур» 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- Головоломка «Геометрические фигуры», «Сложи узор»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лото «Цвета и фигуры»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- Решение логических задач на поиск недостающих фигур.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группа\Desktop\87ace27b-af3e-4dae-bc1b-4f27dd102f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285728"/>
            <a:ext cx="8715436" cy="57861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>
                  <a:solidFill>
                    <a:srgbClr val="0070C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реализации проекта</a:t>
            </a:r>
            <a:endParaRPr lang="ru-RU" sz="3600" dirty="0" smtClean="0"/>
          </a:p>
          <a:p>
            <a:pPr algn="ctr"/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этап</a:t>
            </a:r>
          </a:p>
          <a:p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Образовательные ситуации: </a:t>
            </a:r>
          </a:p>
          <a:p>
            <a:r>
              <a:rPr lang="ru-RU" sz="2200" dirty="0" smtClean="0">
                <a:solidFill>
                  <a:schemeClr val="tx2"/>
                </a:solidFill>
              </a:rPr>
              <a:t>- Дидактические игры: «Окошки», «Сравнение фигур», «Подбери правильно», «Цвета и форма», «Составь фигуру», «Геометрические фигуры», лото «Цвета и фигуры, «Подбери по цвету и форме»</a:t>
            </a:r>
          </a:p>
          <a:p>
            <a:r>
              <a:rPr lang="ru-RU" sz="2200" dirty="0" smtClean="0">
                <a:solidFill>
                  <a:schemeClr val="tx2"/>
                </a:solidFill>
              </a:rPr>
              <a:t>- Физкультминутки: «Три медведя шли домой», «На болоте две подружки».</a:t>
            </a:r>
          </a:p>
          <a:p>
            <a:r>
              <a:rPr lang="ru-RU" sz="2200" dirty="0" smtClean="0">
                <a:solidFill>
                  <a:schemeClr val="tx2"/>
                </a:solidFill>
              </a:rPr>
              <a:t>- Подвижные игры «Найди пару», «Гуси-гуси», «Раз, два, три, догони»</a:t>
            </a:r>
          </a:p>
          <a:p>
            <a:r>
              <a:rPr lang="ru-RU" sz="2200" dirty="0" smtClean="0">
                <a:solidFill>
                  <a:schemeClr val="tx2"/>
                </a:solidFill>
              </a:rPr>
              <a:t>- Чтение  сказок «Колобок», Т. Александрова «Светик – </a:t>
            </a:r>
            <a:r>
              <a:rPr lang="ru-RU" sz="2200" dirty="0" err="1" smtClean="0">
                <a:solidFill>
                  <a:schemeClr val="tx2"/>
                </a:solidFill>
              </a:rPr>
              <a:t>трёхцветик</a:t>
            </a:r>
            <a:r>
              <a:rPr lang="ru-RU" sz="2200" dirty="0" smtClean="0">
                <a:solidFill>
                  <a:schemeClr val="tx2"/>
                </a:solidFill>
              </a:rPr>
              <a:t>» </a:t>
            </a:r>
          </a:p>
          <a:p>
            <a:r>
              <a:rPr lang="ru-RU" sz="2200" dirty="0" smtClean="0">
                <a:solidFill>
                  <a:schemeClr val="tx2"/>
                </a:solidFill>
              </a:rPr>
              <a:t>- Заучивание считалок «Все за мною говори», «Раз, два, шли утята»</a:t>
            </a:r>
          </a:p>
          <a:p>
            <a:r>
              <a:rPr lang="ru-RU" sz="2200" dirty="0" smtClean="0">
                <a:solidFill>
                  <a:schemeClr val="tx2"/>
                </a:solidFill>
              </a:rPr>
              <a:t>- Составление сказок про путешествие геометрических фигур.</a:t>
            </a:r>
          </a:p>
          <a:p>
            <a:r>
              <a:rPr lang="ru-RU" sz="2200" dirty="0" smtClean="0">
                <a:solidFill>
                  <a:schemeClr val="tx2"/>
                </a:solidFill>
              </a:rPr>
              <a:t>- Лепка «Лепим геометрические фигуры» </a:t>
            </a:r>
          </a:p>
          <a:p>
            <a:r>
              <a:rPr lang="ru-RU" sz="2200" dirty="0" smtClean="0">
                <a:solidFill>
                  <a:schemeClr val="tx2"/>
                </a:solidFill>
              </a:rPr>
              <a:t>- Настольный театр «Два жадных медвежонка». </a:t>
            </a:r>
          </a:p>
          <a:p>
            <a:pPr>
              <a:buFontTx/>
              <a:buChar char="-"/>
            </a:pPr>
            <a:r>
              <a:rPr lang="ru-RU" sz="2200" dirty="0" smtClean="0">
                <a:solidFill>
                  <a:schemeClr val="tx2"/>
                </a:solidFill>
              </a:rPr>
              <a:t>Конструирование  из картона. «Набор геометрических фигур».</a:t>
            </a:r>
          </a:p>
          <a:p>
            <a:pPr>
              <a:buFontTx/>
              <a:buChar char="-"/>
            </a:pPr>
            <a:r>
              <a:rPr lang="ru-RU" sz="2200" dirty="0" smtClean="0">
                <a:solidFill>
                  <a:schemeClr val="tx2"/>
                </a:solidFill>
              </a:rPr>
              <a:t>Изготовление пригласительного билета для детей 2 младшей группы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640</Words>
  <Application>Microsoft Office PowerPoint</Application>
  <PresentationFormat>Экран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группа</dc:creator>
  <cp:lastModifiedBy>"Сказка"</cp:lastModifiedBy>
  <cp:revision>29</cp:revision>
  <dcterms:created xsi:type="dcterms:W3CDTF">2015-07-08T06:19:28Z</dcterms:created>
  <dcterms:modified xsi:type="dcterms:W3CDTF">2021-02-01T11:26:58Z</dcterms:modified>
</cp:coreProperties>
</file>