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1" r:id="rId10"/>
    <p:sldId id="262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671B"/>
    <a:srgbClr val="588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701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772400" cy="1296144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436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МКДОУ Детский сад «Сказка» </a:t>
            </a:r>
            <a:r>
              <a:rPr lang="ru-RU" sz="3600" b="1" i="1" dirty="0" smtClean="0">
                <a:solidFill>
                  <a:srgbClr val="436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/>
            </a:r>
            <a:br>
              <a:rPr lang="ru-RU" sz="3600" b="1" i="1" dirty="0" smtClean="0">
                <a:solidFill>
                  <a:srgbClr val="436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ru-RU" sz="3600" b="1" i="1" dirty="0" smtClean="0">
                <a:solidFill>
                  <a:srgbClr val="436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</a:t>
            </a:r>
            <a:r>
              <a:rPr lang="ru-RU" sz="3600" b="1" i="1" dirty="0">
                <a:solidFill>
                  <a:srgbClr val="436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</a:t>
            </a:r>
            <a:r>
              <a:rPr lang="ru-RU" sz="3600" b="1" i="1" dirty="0" err="1" smtClean="0">
                <a:solidFill>
                  <a:srgbClr val="436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Игарки</a:t>
            </a:r>
            <a:endParaRPr lang="ru-RU" sz="3600" b="1" i="1" dirty="0">
              <a:solidFill>
                <a:srgbClr val="4367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708920"/>
            <a:ext cx="7848872" cy="1714246"/>
          </a:xfrm>
        </p:spPr>
        <p:txBody>
          <a:bodyPr>
            <a:normAutofit fontScale="92500" lnSpcReduction="20000"/>
          </a:bodyPr>
          <a:lstStyle/>
          <a:p>
            <a:r>
              <a:rPr lang="ru-RU" sz="4000" b="1" i="1" dirty="0" smtClean="0">
                <a:solidFill>
                  <a:srgbClr val="43671B"/>
                </a:solidFill>
                <a:latin typeface="Candara" pitchFamily="34" charset="0"/>
              </a:rPr>
              <a:t>Методическое пособие по развитию речи </a:t>
            </a:r>
          </a:p>
          <a:p>
            <a:r>
              <a:rPr lang="ru-RU" sz="4000" b="1" i="1" dirty="0" smtClean="0">
                <a:solidFill>
                  <a:srgbClr val="43671B"/>
                </a:solidFill>
                <a:latin typeface="Candara" pitchFamily="34" charset="0"/>
              </a:rPr>
              <a:t>«Спрячь мышку»</a:t>
            </a:r>
            <a:endParaRPr lang="ru-RU" sz="4000" b="1" i="1" dirty="0">
              <a:solidFill>
                <a:srgbClr val="43671B"/>
              </a:solidFill>
              <a:latin typeface="Candara" pitchFamily="34" charset="0"/>
            </a:endParaRPr>
          </a:p>
        </p:txBody>
      </p:sp>
      <p:pic>
        <p:nvPicPr>
          <p:cNvPr id="2051" name="Picture 3" descr="C:\Users\Сказка\Desktop\IMG_268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7610" y="4491321"/>
            <a:ext cx="2082484" cy="236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79351" y="5043965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43671B"/>
                </a:solidFill>
                <a:latin typeface="Candara" pitchFamily="34" charset="0"/>
              </a:rPr>
              <a:t>г</a:t>
            </a:r>
            <a:r>
              <a:rPr lang="ru-RU" sz="2400" b="1" i="1" dirty="0" smtClean="0">
                <a:solidFill>
                  <a:srgbClr val="43671B"/>
                </a:solidFill>
                <a:latin typeface="Candara" pitchFamily="34" charset="0"/>
              </a:rPr>
              <a:t>. </a:t>
            </a:r>
            <a:r>
              <a:rPr lang="ru-RU" sz="2400" b="1" i="1" dirty="0" err="1" smtClean="0">
                <a:solidFill>
                  <a:srgbClr val="43671B"/>
                </a:solidFill>
                <a:latin typeface="Candara" pitchFamily="34" charset="0"/>
              </a:rPr>
              <a:t>Игарка</a:t>
            </a:r>
            <a:endParaRPr lang="ru-RU" sz="2400" b="1" i="1" dirty="0" smtClean="0">
              <a:solidFill>
                <a:srgbClr val="43671B"/>
              </a:solidFill>
              <a:latin typeface="Candara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43671B"/>
                </a:solidFill>
                <a:latin typeface="Candara" pitchFamily="34" charset="0"/>
              </a:rPr>
              <a:t>2021 г.</a:t>
            </a:r>
            <a:endParaRPr lang="ru-RU" sz="2400" b="1" i="1" dirty="0">
              <a:solidFill>
                <a:srgbClr val="43671B"/>
              </a:solidFill>
              <a:latin typeface="Candar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68960"/>
            <a:ext cx="352588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42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43671B"/>
                </a:solidFill>
                <a:latin typeface="Candara" pitchFamily="34" charset="0"/>
              </a:rPr>
              <a:t>«</a:t>
            </a:r>
            <a:r>
              <a:rPr lang="ru-RU" b="1" i="1" dirty="0">
                <a:solidFill>
                  <a:srgbClr val="43671B"/>
                </a:solidFill>
                <a:latin typeface="Candara" pitchFamily="34" charset="0"/>
              </a:rPr>
              <a:t>Спрячь мышку»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</a:rPr>
              <a:t>Цель: создать у детей радостное настроение желание участвовать в игре.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</a:rPr>
              <a:t>Задачи: </a:t>
            </a:r>
          </a:p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</a:rPr>
              <a:t>формировать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</a:rPr>
              <a:t>представление о цвете, умение называть и соотносить предметы. </a:t>
            </a:r>
          </a:p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</a:rPr>
              <a:t>формировать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</a:rPr>
              <a:t>навыки выполнения задания.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4293096"/>
            <a:ext cx="191452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379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436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80728"/>
            <a:ext cx="8064896" cy="54726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800" b="1" i="1" dirty="0" smtClean="0">
                <a:latin typeface="Candara" pitchFamily="34" charset="0"/>
              </a:rPr>
              <a:t>	В </a:t>
            </a:r>
            <a:r>
              <a:rPr lang="ru-RU" sz="3800" b="1" i="1" dirty="0">
                <a:latin typeface="Candara" pitchFamily="34" charset="0"/>
              </a:rPr>
              <a:t>ходе использования методического пособия </a:t>
            </a:r>
            <a:r>
              <a:rPr lang="ru-RU" sz="3800" b="1" i="1" dirty="0" smtClean="0">
                <a:latin typeface="Candara" pitchFamily="34" charset="0"/>
              </a:rPr>
              <a:t>«Спрячь мышку», </a:t>
            </a:r>
            <a:r>
              <a:rPr lang="ru-RU" sz="3800" b="1" i="1" dirty="0">
                <a:latin typeface="Candara" pitchFamily="34" charset="0"/>
              </a:rPr>
              <a:t>были сделаны следующие </a:t>
            </a:r>
            <a:r>
              <a:rPr lang="ru-RU" sz="3800" b="1" i="1" dirty="0" smtClean="0">
                <a:latin typeface="Candara" pitchFamily="34" charset="0"/>
              </a:rPr>
              <a:t>выводы:</a:t>
            </a:r>
          </a:p>
          <a:p>
            <a:pPr algn="just"/>
            <a:r>
              <a:rPr lang="ru-RU" sz="3800" b="1" i="1" dirty="0" smtClean="0">
                <a:latin typeface="Candara" pitchFamily="34" charset="0"/>
              </a:rPr>
              <a:t>В процессе практической деятельности было установлено, что дидактические игры с методическим пособием «Спрячь мышку», является эффективным средством развития речи, математического воспитания детей раннего младшего дошкольного возраста и способствует развивающей предметно – пространственной среды в группе.</a:t>
            </a:r>
          </a:p>
          <a:p>
            <a:pPr algn="just"/>
            <a:r>
              <a:rPr lang="ru-RU" sz="3800" b="1" i="1" dirty="0" smtClean="0">
                <a:latin typeface="Candara" pitchFamily="34" charset="0"/>
              </a:rPr>
              <a:t>Игра </a:t>
            </a:r>
            <a:r>
              <a:rPr lang="ru-RU" sz="3800" b="1" i="1" dirty="0">
                <a:latin typeface="Candara" pitchFamily="34" charset="0"/>
              </a:rPr>
              <a:t>доставляет детям много радости и содействует их всестороннему развитию. У дошкольников развивается интерес к игровой деятельности, сознательное, ответственное отношение к ней. </a:t>
            </a:r>
          </a:p>
          <a:p>
            <a:pPr algn="just"/>
            <a:r>
              <a:rPr lang="ru-RU" sz="3800" b="1" i="1" dirty="0" smtClean="0">
                <a:latin typeface="Candara" pitchFamily="34" charset="0"/>
              </a:rPr>
              <a:t>Отличалось </a:t>
            </a:r>
            <a:r>
              <a:rPr lang="ru-RU" sz="3800" b="1" i="1" dirty="0">
                <a:latin typeface="Candara" pitchFamily="34" charset="0"/>
              </a:rPr>
              <a:t>положительная реакция и эмоциональный отклик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521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8923" cy="68794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1296144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436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400" b="1" i="1" dirty="0">
              <a:solidFill>
                <a:srgbClr val="4367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21" y="4118894"/>
            <a:ext cx="2520280" cy="279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756" y="2807128"/>
            <a:ext cx="3759079" cy="383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86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2"/>
            <a:ext cx="9177001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457" y="332656"/>
            <a:ext cx="8229600" cy="93610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43671B"/>
                </a:solidFill>
                <a:latin typeface="Candara" pitchFamily="34" charset="0"/>
              </a:rPr>
              <a:t>Актуальность</a:t>
            </a:r>
            <a:r>
              <a:rPr lang="ru-RU" b="1" i="1" dirty="0" smtClean="0">
                <a:solidFill>
                  <a:srgbClr val="588824"/>
                </a:solidFill>
                <a:latin typeface="Candara" pitchFamily="34" charset="0"/>
              </a:rPr>
              <a:t> </a:t>
            </a:r>
            <a:endParaRPr lang="ru-RU" b="1" i="1" dirty="0">
              <a:solidFill>
                <a:srgbClr val="588824"/>
              </a:solidFill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6892" y="1417795"/>
            <a:ext cx="79208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На </a:t>
            </a:r>
            <a:r>
              <a:rPr lang="ru-RU" sz="2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всех этапах развития дошкольников проблема математического развития занимает одну из центральных мест. Поэтому тему нашей работы считаем актуальной и необходимой, так как математическое развитие младшего дошкольного возраста имеет большую ценность для интенсивного развития ребенка, его познавательных интересов и любознательности.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600" y="4725144"/>
            <a:ext cx="1800200" cy="20374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85362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67" y="0"/>
            <a:ext cx="9167067" cy="68580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79574"/>
            <a:ext cx="191452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15930" y="170080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89383" y="548680"/>
            <a:ext cx="775570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Цель: развитие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речи, сенсорного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восприятия, обогащения тактильной чувствительности.</a:t>
            </a:r>
          </a:p>
          <a:p>
            <a:pPr algn="just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Задачи: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развивать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моторику кистей пальцев рук через действие с предметами;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формирование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зрительно-моторную координацию на основе действий;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учить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различать и называть цвета;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закреплять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у детей умение группировать и соотносить однородные предметы по цвету, с помощью операции сравнения;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знакомить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с понятиями: «такая», «не такая»,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«   одинаковые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», «разные».</a:t>
            </a:r>
          </a:p>
        </p:txBody>
      </p:sp>
    </p:spTree>
    <p:extLst>
      <p:ext uri="{BB962C8B-B14F-4D97-AF65-F5344CB8AC3E}">
        <p14:creationId xmlns:p14="http://schemas.microsoft.com/office/powerpoint/2010/main" val="2369241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8"/>
            <a:ext cx="9160114" cy="68332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96752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43671B"/>
                </a:solidFill>
                <a:latin typeface="Candara" pitchFamily="34" charset="0"/>
              </a:rPr>
              <a:t>Теоретическая часть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72241"/>
            <a:ext cx="191452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980728"/>
            <a:ext cx="75608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В </a:t>
            </a:r>
            <a:r>
              <a:rPr lang="ru-RU" sz="2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пособии рассматриваться вопросы организации работы по </a:t>
            </a:r>
            <a:r>
              <a:rPr lang="ru-RU" sz="2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развитию речи и формированию </a:t>
            </a:r>
            <a:r>
              <a:rPr lang="ru-RU" sz="2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элементарных математических представлений у детей 2 -3 лет с учетом закономерностей становления и развития их познавательной деятельности и возрастных возможностей. </a:t>
            </a:r>
          </a:p>
          <a:p>
            <a:pPr algn="just"/>
            <a:r>
              <a:rPr lang="ru-RU" sz="2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В </a:t>
            </a:r>
            <a:r>
              <a:rPr lang="ru-RU" sz="2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пособии представлены дидактические игры по формированию элементарных математических представлений у детей младшего дошкольного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3952304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270954" cy="70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436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Практическая часть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" t="1292" r="5" b="3864"/>
          <a:stretch/>
        </p:blipFill>
        <p:spPr>
          <a:xfrm>
            <a:off x="1332000" y="1044000"/>
            <a:ext cx="6768000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26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9092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4918" y="851386"/>
            <a:ext cx="4493843" cy="3456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7619" y="1764851"/>
            <a:ext cx="4520574" cy="352839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83526"/>
            <a:ext cx="2640013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090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5" y="0"/>
            <a:ext cx="9289286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9443" y="326099"/>
            <a:ext cx="3595234" cy="32828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5508" y="311361"/>
            <a:ext cx="3595230" cy="33123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42" y="3912904"/>
            <a:ext cx="3987659" cy="266429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98659"/>
            <a:ext cx="2640013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479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504056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436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Практическая часть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2" y="4249007"/>
            <a:ext cx="191452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99592" y="1052736"/>
            <a:ext cx="7200800" cy="503001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000" b="1" i="1" dirty="0" smtClean="0">
                <a:solidFill>
                  <a:srgbClr val="43671B"/>
                </a:solidFill>
                <a:latin typeface="Candara" pitchFamily="34" charset="0"/>
              </a:rPr>
              <a:t>Дидактические игры </a:t>
            </a:r>
          </a:p>
          <a:p>
            <a:pPr marL="0" indent="0" algn="ctr">
              <a:buNone/>
            </a:pPr>
            <a:r>
              <a:rPr lang="ru-RU" sz="3000" b="1" i="1" dirty="0" smtClean="0">
                <a:solidFill>
                  <a:srgbClr val="43671B"/>
                </a:solidFill>
                <a:latin typeface="Candara" pitchFamily="34" charset="0"/>
              </a:rPr>
              <a:t>«Спрячь </a:t>
            </a:r>
            <a:r>
              <a:rPr lang="ru-RU" sz="3000" b="1" i="1" dirty="0">
                <a:solidFill>
                  <a:srgbClr val="43671B"/>
                </a:solidFill>
                <a:latin typeface="Candara" pitchFamily="34" charset="0"/>
              </a:rPr>
              <a:t>мышку»</a:t>
            </a:r>
          </a:p>
          <a:p>
            <a:pPr marL="0" indent="0">
              <a:buNone/>
            </a:pPr>
            <a:r>
              <a:rPr lang="ru-RU" sz="2800" b="1" i="1" dirty="0"/>
              <a:t>Цель: Развивать представление детей об основных </a:t>
            </a:r>
            <a:r>
              <a:rPr lang="ru-RU" sz="2800" b="1" i="1" dirty="0" smtClean="0"/>
              <a:t>цветах, развитие мелкой моторики рук.</a:t>
            </a:r>
            <a:endParaRPr lang="ru-RU" sz="2800" b="1" i="1" dirty="0"/>
          </a:p>
          <a:p>
            <a:pPr marL="0" indent="0">
              <a:buNone/>
            </a:pPr>
            <a:r>
              <a:rPr lang="ru-RU" sz="2800" b="1" i="1" dirty="0" smtClean="0"/>
              <a:t>Задачи</a:t>
            </a:r>
            <a:r>
              <a:rPr lang="ru-RU" sz="2800" b="1" i="1" dirty="0"/>
              <a:t>: </a:t>
            </a:r>
          </a:p>
          <a:p>
            <a:r>
              <a:rPr lang="ru-RU" sz="2800" b="1" i="1" dirty="0" smtClean="0"/>
              <a:t>подобрать </a:t>
            </a:r>
            <a:r>
              <a:rPr lang="ru-RU" sz="2800" b="1" i="1" dirty="0"/>
              <a:t>дверцу такого цвета, как домик;</a:t>
            </a:r>
          </a:p>
          <a:p>
            <a:r>
              <a:rPr lang="ru-RU" sz="2800" b="1" i="1" dirty="0" smtClean="0"/>
              <a:t>закреплять </a:t>
            </a:r>
            <a:r>
              <a:rPr lang="ru-RU" sz="2800" b="1" i="1" dirty="0"/>
              <a:t>умение различать и называть основные цвета;</a:t>
            </a:r>
          </a:p>
          <a:p>
            <a:r>
              <a:rPr lang="ru-RU" sz="2800" b="1" i="1" dirty="0" smtClean="0"/>
              <a:t>развивать </a:t>
            </a:r>
            <a:r>
              <a:rPr lang="ru-RU" sz="2800" b="1" i="1" dirty="0"/>
              <a:t>мелкую моторику рук, тактильные ощущения;</a:t>
            </a:r>
          </a:p>
          <a:p>
            <a:r>
              <a:rPr lang="ru-RU" sz="2800" b="1" i="1" dirty="0" smtClean="0"/>
              <a:t>воспитывать </a:t>
            </a:r>
            <a:r>
              <a:rPr lang="ru-RU" sz="2800" b="1" i="1" dirty="0"/>
              <a:t>самостоятельность в достижении результата.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9801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5100" b="1" i="1" dirty="0" smtClean="0">
                <a:solidFill>
                  <a:srgbClr val="43671B"/>
                </a:solidFill>
                <a:latin typeface="Candara" pitchFamily="34" charset="0"/>
              </a:rPr>
              <a:t>«</a:t>
            </a:r>
            <a:r>
              <a:rPr lang="ru-RU" sz="5100" b="1" i="1" dirty="0">
                <a:solidFill>
                  <a:srgbClr val="43671B"/>
                </a:solidFill>
                <a:latin typeface="Candara" pitchFamily="34" charset="0"/>
              </a:rPr>
              <a:t>Подбери к домику окошки»</a:t>
            </a:r>
          </a:p>
          <a:p>
            <a:pPr marL="0" indent="0">
              <a:buNone/>
            </a:pPr>
            <a:r>
              <a:rPr lang="ru-RU" sz="4400" b="1" i="1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Цель: </a:t>
            </a:r>
          </a:p>
          <a:p>
            <a:r>
              <a:rPr lang="ru-RU" sz="4400" b="1" i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Учить </a:t>
            </a:r>
            <a:r>
              <a:rPr lang="ru-RU" sz="4400" b="1" i="1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детей соотносить предметы по форме и цвету одновременно (а также можно усложнить задачу и подобрать цветные окошки такой же формы);</a:t>
            </a:r>
          </a:p>
          <a:p>
            <a:r>
              <a:rPr lang="ru-RU" sz="4400" b="1" i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Продолжать </a:t>
            </a:r>
            <a:r>
              <a:rPr lang="ru-RU" sz="4400" b="1" i="1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закреплять знания основных цветов (красный, синий, желтый, зеленый);</a:t>
            </a:r>
          </a:p>
          <a:p>
            <a:r>
              <a:rPr lang="ru-RU" sz="4400" b="1" i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Продолжать </a:t>
            </a:r>
            <a:r>
              <a:rPr lang="ru-RU" sz="4400" b="1" i="1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закреплять знания о геометрических фигурах (круг, квадрат, прямоугольник, треугольник);</a:t>
            </a:r>
          </a:p>
          <a:p>
            <a:pPr marL="0" indent="0">
              <a:buNone/>
            </a:pPr>
            <a:r>
              <a:rPr lang="ru-RU" sz="4400" b="1" i="1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Задачи:</a:t>
            </a:r>
          </a:p>
          <a:p>
            <a:r>
              <a:rPr lang="ru-RU" sz="4400" b="1" i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развивать </a:t>
            </a:r>
            <a:r>
              <a:rPr lang="ru-RU" sz="4400" b="1" i="1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мелкую моторику рук, логическое мышление, память;</a:t>
            </a:r>
          </a:p>
          <a:p>
            <a:r>
              <a:rPr lang="ru-RU" sz="4400" b="1" i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воспитывать </a:t>
            </a:r>
            <a:r>
              <a:rPr lang="ru-RU" sz="4400" b="1" i="1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усидчивость;</a:t>
            </a:r>
          </a:p>
          <a:p>
            <a:r>
              <a:rPr lang="ru-RU" sz="4400" b="1" i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прививать </a:t>
            </a:r>
            <a:r>
              <a:rPr lang="ru-RU" sz="4400" b="1" i="1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умение работать в коллективе;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97225" y="4149080"/>
            <a:ext cx="191452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901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173</TotalTime>
  <Words>364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МКДОУ Детский сад «Сказка»  г. Игарки</vt:lpstr>
      <vt:lpstr>Актуальность </vt:lpstr>
      <vt:lpstr>Презентация PowerPoint</vt:lpstr>
      <vt:lpstr>Теоретическая часть</vt:lpstr>
      <vt:lpstr>Практическая часть</vt:lpstr>
      <vt:lpstr>Презентация PowerPoint</vt:lpstr>
      <vt:lpstr>Презентация PowerPoint</vt:lpstr>
      <vt:lpstr>Практическая часть</vt:lpstr>
      <vt:lpstr>Презентация PowerPoint</vt:lpstr>
      <vt:lpstr>Презентация PowerPoint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Детский сад «Сказка» г. Игарки»</dc:title>
  <dc:creator>Сказка</dc:creator>
  <cp:lastModifiedBy>Сказка</cp:lastModifiedBy>
  <cp:revision>16</cp:revision>
  <dcterms:created xsi:type="dcterms:W3CDTF">2021-04-14T04:00:54Z</dcterms:created>
  <dcterms:modified xsi:type="dcterms:W3CDTF">2021-04-15T05:35:01Z</dcterms:modified>
</cp:coreProperties>
</file>